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5"/>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1104" r:id="rId46"/>
    <p:sldId id="305" r:id="rId47"/>
    <p:sldId id="306" r:id="rId48"/>
    <p:sldId id="307" r:id="rId49"/>
    <p:sldId id="308" r:id="rId50"/>
    <p:sldId id="1105" r:id="rId51"/>
    <p:sldId id="310" r:id="rId52"/>
    <p:sldId id="311" r:id="rId53"/>
    <p:sldId id="312" r:id="rId54"/>
    <p:sldId id="313" r:id="rId55"/>
    <p:sldId id="314" r:id="rId56"/>
    <p:sldId id="315" r:id="rId57"/>
    <p:sldId id="316" r:id="rId58"/>
    <p:sldId id="317" r:id="rId59"/>
    <p:sldId id="318" r:id="rId60"/>
    <p:sldId id="319" r:id="rId61"/>
    <p:sldId id="847" r:id="rId62"/>
    <p:sldId id="320" r:id="rId63"/>
    <p:sldId id="1073" r:id="rId64"/>
    <p:sldId id="321" r:id="rId65"/>
    <p:sldId id="322" r:id="rId66"/>
    <p:sldId id="323" r:id="rId67"/>
    <p:sldId id="324" r:id="rId68"/>
    <p:sldId id="325" r:id="rId69"/>
    <p:sldId id="326" r:id="rId70"/>
    <p:sldId id="327" r:id="rId71"/>
    <p:sldId id="328" r:id="rId72"/>
    <p:sldId id="329" r:id="rId73"/>
    <p:sldId id="330" r:id="rId74"/>
    <p:sldId id="848" r:id="rId75"/>
    <p:sldId id="849" r:id="rId76"/>
    <p:sldId id="851" r:id="rId77"/>
    <p:sldId id="331" r:id="rId78"/>
    <p:sldId id="332" r:id="rId79"/>
    <p:sldId id="333" r:id="rId80"/>
    <p:sldId id="852"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1079" r:id="rId101"/>
    <p:sldId id="1080" r:id="rId102"/>
    <p:sldId id="353" r:id="rId103"/>
    <p:sldId id="354" r:id="rId104"/>
    <p:sldId id="355" r:id="rId105"/>
    <p:sldId id="356" r:id="rId106"/>
    <p:sldId id="357" r:id="rId107"/>
    <p:sldId id="358" r:id="rId108"/>
    <p:sldId id="359" r:id="rId109"/>
    <p:sldId id="360" r:id="rId110"/>
    <p:sldId id="361" r:id="rId111"/>
    <p:sldId id="362" r:id="rId112"/>
    <p:sldId id="365" r:id="rId113"/>
    <p:sldId id="366" r:id="rId114"/>
    <p:sldId id="367" r:id="rId115"/>
    <p:sldId id="368" r:id="rId116"/>
    <p:sldId id="369" r:id="rId117"/>
    <p:sldId id="370" r:id="rId118"/>
    <p:sldId id="371" r:id="rId119"/>
    <p:sldId id="372" r:id="rId120"/>
    <p:sldId id="373" r:id="rId121"/>
    <p:sldId id="374" r:id="rId122"/>
    <p:sldId id="375" r:id="rId123"/>
    <p:sldId id="376" r:id="rId124"/>
    <p:sldId id="377" r:id="rId125"/>
    <p:sldId id="380" r:id="rId126"/>
    <p:sldId id="381" r:id="rId127"/>
    <p:sldId id="382" r:id="rId128"/>
    <p:sldId id="383" r:id="rId129"/>
    <p:sldId id="1081" r:id="rId130"/>
    <p:sldId id="384" r:id="rId131"/>
    <p:sldId id="385" r:id="rId132"/>
    <p:sldId id="386" r:id="rId133"/>
    <p:sldId id="387" r:id="rId134"/>
    <p:sldId id="388" r:id="rId135"/>
    <p:sldId id="389" r:id="rId136"/>
    <p:sldId id="390" r:id="rId137"/>
    <p:sldId id="391" r:id="rId138"/>
    <p:sldId id="853" r:id="rId139"/>
    <p:sldId id="1102" r:id="rId140"/>
    <p:sldId id="855" r:id="rId141"/>
    <p:sldId id="856" r:id="rId142"/>
    <p:sldId id="857" r:id="rId143"/>
    <p:sldId id="858" r:id="rId144"/>
    <p:sldId id="393" r:id="rId145"/>
    <p:sldId id="394" r:id="rId146"/>
    <p:sldId id="395" r:id="rId147"/>
    <p:sldId id="397" r:id="rId148"/>
    <p:sldId id="398" r:id="rId149"/>
    <p:sldId id="402" r:id="rId150"/>
    <p:sldId id="403" r:id="rId151"/>
    <p:sldId id="404" r:id="rId152"/>
    <p:sldId id="405" r:id="rId153"/>
    <p:sldId id="406" r:id="rId154"/>
    <p:sldId id="407" r:id="rId155"/>
    <p:sldId id="413" r:id="rId156"/>
    <p:sldId id="414" r:id="rId157"/>
    <p:sldId id="415" r:id="rId158"/>
    <p:sldId id="416" r:id="rId159"/>
    <p:sldId id="417" r:id="rId160"/>
    <p:sldId id="418" r:id="rId161"/>
    <p:sldId id="419" r:id="rId162"/>
    <p:sldId id="420" r:id="rId163"/>
    <p:sldId id="421" r:id="rId164"/>
    <p:sldId id="422" r:id="rId165"/>
    <p:sldId id="423" r:id="rId166"/>
    <p:sldId id="424" r:id="rId167"/>
    <p:sldId id="425" r:id="rId168"/>
    <p:sldId id="428" r:id="rId169"/>
    <p:sldId id="429" r:id="rId170"/>
    <p:sldId id="430" r:id="rId171"/>
    <p:sldId id="431" r:id="rId172"/>
    <p:sldId id="434" r:id="rId173"/>
    <p:sldId id="435" r:id="rId174"/>
    <p:sldId id="436" r:id="rId175"/>
    <p:sldId id="437" r:id="rId176"/>
    <p:sldId id="438" r:id="rId177"/>
    <p:sldId id="439" r:id="rId178"/>
    <p:sldId id="440" r:id="rId179"/>
    <p:sldId id="441" r:id="rId180"/>
    <p:sldId id="442" r:id="rId181"/>
    <p:sldId id="443" r:id="rId182"/>
    <p:sldId id="444" r:id="rId183"/>
    <p:sldId id="445" r:id="rId184"/>
    <p:sldId id="446" r:id="rId185"/>
    <p:sldId id="447" r:id="rId186"/>
    <p:sldId id="448" r:id="rId187"/>
    <p:sldId id="449" r:id="rId188"/>
    <p:sldId id="451" r:id="rId189"/>
    <p:sldId id="452" r:id="rId190"/>
    <p:sldId id="453" r:id="rId191"/>
    <p:sldId id="454" r:id="rId192"/>
    <p:sldId id="455" r:id="rId193"/>
    <p:sldId id="456" r:id="rId194"/>
    <p:sldId id="457" r:id="rId195"/>
    <p:sldId id="458" r:id="rId196"/>
    <p:sldId id="459" r:id="rId197"/>
    <p:sldId id="460" r:id="rId198"/>
    <p:sldId id="461" r:id="rId199"/>
    <p:sldId id="462" r:id="rId200"/>
    <p:sldId id="463" r:id="rId201"/>
    <p:sldId id="464" r:id="rId202"/>
    <p:sldId id="465" r:id="rId203"/>
    <p:sldId id="466" r:id="rId204"/>
    <p:sldId id="467" r:id="rId205"/>
    <p:sldId id="468" r:id="rId206"/>
    <p:sldId id="469" r:id="rId207"/>
    <p:sldId id="470" r:id="rId208"/>
    <p:sldId id="471" r:id="rId209"/>
    <p:sldId id="472" r:id="rId210"/>
    <p:sldId id="473" r:id="rId211"/>
    <p:sldId id="477" r:id="rId212"/>
    <p:sldId id="478" r:id="rId213"/>
    <p:sldId id="479" r:id="rId214"/>
    <p:sldId id="480" r:id="rId215"/>
    <p:sldId id="481" r:id="rId216"/>
    <p:sldId id="482" r:id="rId217"/>
    <p:sldId id="483" r:id="rId218"/>
    <p:sldId id="484" r:id="rId219"/>
    <p:sldId id="485" r:id="rId220"/>
    <p:sldId id="486" r:id="rId221"/>
    <p:sldId id="487" r:id="rId222"/>
    <p:sldId id="488" r:id="rId223"/>
    <p:sldId id="489" r:id="rId224"/>
    <p:sldId id="490" r:id="rId225"/>
    <p:sldId id="491" r:id="rId226"/>
    <p:sldId id="492" r:id="rId227"/>
    <p:sldId id="493" r:id="rId228"/>
    <p:sldId id="494" r:id="rId229"/>
    <p:sldId id="495" r:id="rId230"/>
    <p:sldId id="496" r:id="rId231"/>
    <p:sldId id="497" r:id="rId232"/>
    <p:sldId id="498" r:id="rId233"/>
    <p:sldId id="499" r:id="rId234"/>
    <p:sldId id="500" r:id="rId235"/>
    <p:sldId id="501" r:id="rId236"/>
    <p:sldId id="502" r:id="rId237"/>
    <p:sldId id="504" r:id="rId238"/>
    <p:sldId id="505" r:id="rId239"/>
    <p:sldId id="506" r:id="rId240"/>
    <p:sldId id="507" r:id="rId241"/>
    <p:sldId id="508" r:id="rId242"/>
    <p:sldId id="509" r:id="rId243"/>
    <p:sldId id="510" r:id="rId244"/>
    <p:sldId id="511" r:id="rId245"/>
    <p:sldId id="512" r:id="rId246"/>
    <p:sldId id="513" r:id="rId247"/>
    <p:sldId id="514" r:id="rId248"/>
    <p:sldId id="515" r:id="rId249"/>
    <p:sldId id="516" r:id="rId250"/>
    <p:sldId id="517" r:id="rId251"/>
    <p:sldId id="518" r:id="rId252"/>
    <p:sldId id="519" r:id="rId253"/>
    <p:sldId id="520" r:id="rId254"/>
    <p:sldId id="521" r:id="rId255"/>
    <p:sldId id="522" r:id="rId256"/>
    <p:sldId id="523" r:id="rId257"/>
    <p:sldId id="524" r:id="rId258"/>
    <p:sldId id="525" r:id="rId259"/>
    <p:sldId id="526" r:id="rId260"/>
    <p:sldId id="527" r:id="rId261"/>
    <p:sldId id="528" r:id="rId262"/>
    <p:sldId id="529" r:id="rId263"/>
    <p:sldId id="530" r:id="rId264"/>
    <p:sldId id="531" r:id="rId265"/>
    <p:sldId id="532" r:id="rId266"/>
    <p:sldId id="533" r:id="rId267"/>
    <p:sldId id="534" r:id="rId268"/>
    <p:sldId id="535" r:id="rId269"/>
    <p:sldId id="536" r:id="rId270"/>
    <p:sldId id="537" r:id="rId271"/>
    <p:sldId id="538" r:id="rId272"/>
    <p:sldId id="539" r:id="rId273"/>
    <p:sldId id="540" r:id="rId274"/>
    <p:sldId id="541" r:id="rId275"/>
    <p:sldId id="542" r:id="rId276"/>
    <p:sldId id="543" r:id="rId277"/>
    <p:sldId id="544" r:id="rId278"/>
    <p:sldId id="545" r:id="rId279"/>
    <p:sldId id="546" r:id="rId280"/>
    <p:sldId id="547" r:id="rId281"/>
    <p:sldId id="548" r:id="rId282"/>
    <p:sldId id="549" r:id="rId283"/>
    <p:sldId id="550" r:id="rId284"/>
    <p:sldId id="551" r:id="rId285"/>
    <p:sldId id="552" r:id="rId286"/>
    <p:sldId id="553" r:id="rId287"/>
    <p:sldId id="554" r:id="rId288"/>
    <p:sldId id="555" r:id="rId289"/>
    <p:sldId id="556" r:id="rId290"/>
    <p:sldId id="557" r:id="rId291"/>
    <p:sldId id="558" r:id="rId292"/>
    <p:sldId id="618" r:id="rId293"/>
    <p:sldId id="563" r:id="rId294"/>
    <p:sldId id="564" r:id="rId295"/>
    <p:sldId id="565" r:id="rId296"/>
    <p:sldId id="566" r:id="rId297"/>
    <p:sldId id="567" r:id="rId298"/>
    <p:sldId id="570" r:id="rId299"/>
    <p:sldId id="571" r:id="rId300"/>
    <p:sldId id="572" r:id="rId301"/>
    <p:sldId id="573" r:id="rId302"/>
    <p:sldId id="574" r:id="rId303"/>
    <p:sldId id="575" r:id="rId304"/>
    <p:sldId id="576" r:id="rId305"/>
    <p:sldId id="577" r:id="rId306"/>
    <p:sldId id="578" r:id="rId307"/>
    <p:sldId id="579" r:id="rId308"/>
    <p:sldId id="580" r:id="rId309"/>
    <p:sldId id="581" r:id="rId310"/>
    <p:sldId id="582" r:id="rId311"/>
    <p:sldId id="583" r:id="rId312"/>
    <p:sldId id="584" r:id="rId313"/>
    <p:sldId id="585" r:id="rId314"/>
    <p:sldId id="586" r:id="rId315"/>
    <p:sldId id="587" r:id="rId316"/>
    <p:sldId id="588" r:id="rId317"/>
    <p:sldId id="589" r:id="rId318"/>
    <p:sldId id="590" r:id="rId319"/>
    <p:sldId id="591" r:id="rId320"/>
    <p:sldId id="592" r:id="rId321"/>
    <p:sldId id="593" r:id="rId322"/>
    <p:sldId id="594" r:id="rId323"/>
    <p:sldId id="595" r:id="rId324"/>
    <p:sldId id="596" r:id="rId325"/>
    <p:sldId id="597" r:id="rId326"/>
    <p:sldId id="598" r:id="rId327"/>
    <p:sldId id="599" r:id="rId328"/>
    <p:sldId id="602" r:id="rId329"/>
    <p:sldId id="603" r:id="rId330"/>
    <p:sldId id="604" r:id="rId331"/>
    <p:sldId id="605" r:id="rId332"/>
    <p:sldId id="606" r:id="rId333"/>
    <p:sldId id="607" r:id="rId334"/>
    <p:sldId id="619" r:id="rId335"/>
    <p:sldId id="620" r:id="rId336"/>
    <p:sldId id="621" r:id="rId337"/>
    <p:sldId id="622" r:id="rId338"/>
    <p:sldId id="623" r:id="rId339"/>
    <p:sldId id="624" r:id="rId340"/>
    <p:sldId id="625" r:id="rId341"/>
    <p:sldId id="626" r:id="rId342"/>
    <p:sldId id="627" r:id="rId343"/>
    <p:sldId id="628" r:id="rId344"/>
    <p:sldId id="629" r:id="rId345"/>
    <p:sldId id="630" r:id="rId346"/>
    <p:sldId id="631" r:id="rId347"/>
    <p:sldId id="860" r:id="rId348"/>
    <p:sldId id="861" r:id="rId349"/>
    <p:sldId id="862" r:id="rId350"/>
    <p:sldId id="632" r:id="rId351"/>
    <p:sldId id="633" r:id="rId352"/>
    <p:sldId id="634" r:id="rId353"/>
    <p:sldId id="1086" r:id="rId354"/>
    <p:sldId id="635" r:id="rId355"/>
    <p:sldId id="1087" r:id="rId356"/>
    <p:sldId id="636" r:id="rId357"/>
    <p:sldId id="637" r:id="rId358"/>
    <p:sldId id="1088" r:id="rId359"/>
    <p:sldId id="638" r:id="rId360"/>
    <p:sldId id="639" r:id="rId361"/>
    <p:sldId id="640" r:id="rId362"/>
    <p:sldId id="641" r:id="rId363"/>
    <p:sldId id="642" r:id="rId364"/>
    <p:sldId id="643" r:id="rId365"/>
    <p:sldId id="644" r:id="rId366"/>
    <p:sldId id="645" r:id="rId367"/>
    <p:sldId id="646" r:id="rId368"/>
    <p:sldId id="647" r:id="rId369"/>
    <p:sldId id="648" r:id="rId370"/>
    <p:sldId id="649" r:id="rId371"/>
    <p:sldId id="650" r:id="rId372"/>
    <p:sldId id="651" r:id="rId373"/>
    <p:sldId id="652" r:id="rId374"/>
    <p:sldId id="653" r:id="rId375"/>
    <p:sldId id="654" r:id="rId376"/>
    <p:sldId id="655" r:id="rId377"/>
    <p:sldId id="656" r:id="rId378"/>
    <p:sldId id="657" r:id="rId379"/>
    <p:sldId id="658" r:id="rId380"/>
    <p:sldId id="659" r:id="rId381"/>
    <p:sldId id="660" r:id="rId382"/>
    <p:sldId id="661" r:id="rId383"/>
    <p:sldId id="662" r:id="rId384"/>
    <p:sldId id="663" r:id="rId385"/>
    <p:sldId id="664" r:id="rId386"/>
    <p:sldId id="665" r:id="rId387"/>
    <p:sldId id="666" r:id="rId388"/>
    <p:sldId id="667" r:id="rId389"/>
    <p:sldId id="668" r:id="rId390"/>
    <p:sldId id="669" r:id="rId391"/>
    <p:sldId id="670" r:id="rId392"/>
    <p:sldId id="671" r:id="rId393"/>
    <p:sldId id="672" r:id="rId394"/>
    <p:sldId id="673" r:id="rId395"/>
    <p:sldId id="674" r:id="rId396"/>
    <p:sldId id="859" r:id="rId397"/>
    <p:sldId id="675" r:id="rId398"/>
    <p:sldId id="676" r:id="rId399"/>
    <p:sldId id="677" r:id="rId400"/>
    <p:sldId id="678" r:id="rId401"/>
    <p:sldId id="679" r:id="rId402"/>
    <p:sldId id="680" r:id="rId403"/>
    <p:sldId id="681" r:id="rId404"/>
    <p:sldId id="682" r:id="rId405"/>
    <p:sldId id="683" r:id="rId406"/>
    <p:sldId id="684" r:id="rId407"/>
    <p:sldId id="685" r:id="rId408"/>
    <p:sldId id="686" r:id="rId409"/>
    <p:sldId id="687" r:id="rId410"/>
    <p:sldId id="688" r:id="rId411"/>
    <p:sldId id="689" r:id="rId412"/>
    <p:sldId id="690" r:id="rId413"/>
    <p:sldId id="691" r:id="rId414"/>
    <p:sldId id="692" r:id="rId415"/>
    <p:sldId id="693" r:id="rId416"/>
    <p:sldId id="694" r:id="rId417"/>
    <p:sldId id="695" r:id="rId418"/>
    <p:sldId id="696" r:id="rId419"/>
    <p:sldId id="697" r:id="rId420"/>
    <p:sldId id="698" r:id="rId421"/>
    <p:sldId id="699" r:id="rId422"/>
    <p:sldId id="700" r:id="rId423"/>
    <p:sldId id="701" r:id="rId424"/>
    <p:sldId id="702" r:id="rId425"/>
    <p:sldId id="703" r:id="rId426"/>
    <p:sldId id="704" r:id="rId427"/>
    <p:sldId id="705" r:id="rId428"/>
    <p:sldId id="707" r:id="rId429"/>
    <p:sldId id="708" r:id="rId430"/>
    <p:sldId id="1089" r:id="rId431"/>
    <p:sldId id="864" r:id="rId432"/>
    <p:sldId id="709" r:id="rId433"/>
    <p:sldId id="710" r:id="rId434"/>
    <p:sldId id="711" r:id="rId435"/>
    <p:sldId id="712" r:id="rId436"/>
    <p:sldId id="713" r:id="rId437"/>
    <p:sldId id="714" r:id="rId438"/>
    <p:sldId id="715" r:id="rId439"/>
    <p:sldId id="716" r:id="rId440"/>
    <p:sldId id="717" r:id="rId441"/>
    <p:sldId id="718" r:id="rId442"/>
    <p:sldId id="719" r:id="rId443"/>
    <p:sldId id="720" r:id="rId444"/>
    <p:sldId id="721" r:id="rId445"/>
    <p:sldId id="722" r:id="rId446"/>
    <p:sldId id="723" r:id="rId447"/>
    <p:sldId id="724" r:id="rId448"/>
    <p:sldId id="725" r:id="rId449"/>
    <p:sldId id="726" r:id="rId450"/>
    <p:sldId id="727" r:id="rId451"/>
    <p:sldId id="728" r:id="rId452"/>
    <p:sldId id="729" r:id="rId453"/>
    <p:sldId id="730" r:id="rId454"/>
    <p:sldId id="731" r:id="rId455"/>
    <p:sldId id="732" r:id="rId456"/>
    <p:sldId id="733" r:id="rId457"/>
    <p:sldId id="734" r:id="rId458"/>
    <p:sldId id="735" r:id="rId459"/>
    <p:sldId id="736" r:id="rId460"/>
    <p:sldId id="737" r:id="rId461"/>
    <p:sldId id="738" r:id="rId462"/>
    <p:sldId id="739" r:id="rId463"/>
    <p:sldId id="740" r:id="rId464"/>
    <p:sldId id="741" r:id="rId465"/>
    <p:sldId id="742" r:id="rId466"/>
    <p:sldId id="743" r:id="rId467"/>
    <p:sldId id="744" r:id="rId468"/>
    <p:sldId id="745" r:id="rId469"/>
    <p:sldId id="746" r:id="rId470"/>
    <p:sldId id="747" r:id="rId471"/>
    <p:sldId id="748" r:id="rId472"/>
    <p:sldId id="749" r:id="rId473"/>
    <p:sldId id="750" r:id="rId474"/>
    <p:sldId id="751" r:id="rId475"/>
    <p:sldId id="752" r:id="rId476"/>
    <p:sldId id="753" r:id="rId477"/>
    <p:sldId id="754" r:id="rId478"/>
    <p:sldId id="755" r:id="rId479"/>
    <p:sldId id="756" r:id="rId480"/>
    <p:sldId id="757" r:id="rId481"/>
    <p:sldId id="758" r:id="rId482"/>
    <p:sldId id="759" r:id="rId483"/>
    <p:sldId id="760" r:id="rId484"/>
    <p:sldId id="761" r:id="rId485"/>
    <p:sldId id="762" r:id="rId486"/>
    <p:sldId id="763" r:id="rId487"/>
    <p:sldId id="764" r:id="rId488"/>
    <p:sldId id="765" r:id="rId489"/>
    <p:sldId id="766" r:id="rId490"/>
    <p:sldId id="767" r:id="rId491"/>
    <p:sldId id="768" r:id="rId492"/>
    <p:sldId id="769" r:id="rId493"/>
    <p:sldId id="770" r:id="rId494"/>
    <p:sldId id="771" r:id="rId495"/>
    <p:sldId id="772" r:id="rId496"/>
    <p:sldId id="773" r:id="rId497"/>
    <p:sldId id="774" r:id="rId498"/>
    <p:sldId id="775" r:id="rId499"/>
    <p:sldId id="776" r:id="rId500"/>
    <p:sldId id="777" r:id="rId501"/>
    <p:sldId id="778" r:id="rId502"/>
    <p:sldId id="779" r:id="rId503"/>
    <p:sldId id="780" r:id="rId504"/>
    <p:sldId id="781" r:id="rId505"/>
    <p:sldId id="782" r:id="rId506"/>
    <p:sldId id="783" r:id="rId507"/>
    <p:sldId id="784" r:id="rId508"/>
    <p:sldId id="785" r:id="rId509"/>
    <p:sldId id="786" r:id="rId510"/>
    <p:sldId id="787" r:id="rId511"/>
    <p:sldId id="788" r:id="rId512"/>
    <p:sldId id="789" r:id="rId513"/>
    <p:sldId id="790" r:id="rId514"/>
    <p:sldId id="791" r:id="rId515"/>
    <p:sldId id="792" r:id="rId516"/>
    <p:sldId id="793" r:id="rId517"/>
    <p:sldId id="794" r:id="rId518"/>
    <p:sldId id="795" r:id="rId519"/>
    <p:sldId id="796" r:id="rId520"/>
    <p:sldId id="797" r:id="rId521"/>
    <p:sldId id="798" r:id="rId522"/>
    <p:sldId id="799" r:id="rId523"/>
    <p:sldId id="800" r:id="rId524"/>
    <p:sldId id="801" r:id="rId525"/>
    <p:sldId id="802" r:id="rId526"/>
    <p:sldId id="803" r:id="rId527"/>
    <p:sldId id="804" r:id="rId528"/>
    <p:sldId id="805" r:id="rId529"/>
    <p:sldId id="806" r:id="rId530"/>
    <p:sldId id="807" r:id="rId531"/>
    <p:sldId id="808" r:id="rId532"/>
    <p:sldId id="809" r:id="rId533"/>
    <p:sldId id="810" r:id="rId534"/>
    <p:sldId id="811" r:id="rId535"/>
    <p:sldId id="812" r:id="rId536"/>
    <p:sldId id="813" r:id="rId537"/>
    <p:sldId id="814" r:id="rId538"/>
    <p:sldId id="815" r:id="rId539"/>
    <p:sldId id="816" r:id="rId540"/>
    <p:sldId id="817" r:id="rId541"/>
    <p:sldId id="818" r:id="rId542"/>
    <p:sldId id="819" r:id="rId543"/>
    <p:sldId id="820" r:id="rId544"/>
    <p:sldId id="821" r:id="rId545"/>
    <p:sldId id="822" r:id="rId546"/>
    <p:sldId id="823" r:id="rId547"/>
    <p:sldId id="824" r:id="rId548"/>
    <p:sldId id="825" r:id="rId549"/>
    <p:sldId id="826" r:id="rId550"/>
    <p:sldId id="827" r:id="rId551"/>
    <p:sldId id="828" r:id="rId552"/>
    <p:sldId id="829" r:id="rId553"/>
    <p:sldId id="830" r:id="rId554"/>
    <p:sldId id="831" r:id="rId555"/>
    <p:sldId id="832" r:id="rId556"/>
    <p:sldId id="833" r:id="rId557"/>
    <p:sldId id="834" r:id="rId558"/>
    <p:sldId id="835" r:id="rId559"/>
    <p:sldId id="836" r:id="rId560"/>
    <p:sldId id="837" r:id="rId561"/>
    <p:sldId id="838" r:id="rId562"/>
    <p:sldId id="839" r:id="rId563"/>
    <p:sldId id="840" r:id="rId564"/>
    <p:sldId id="841" r:id="rId565"/>
    <p:sldId id="842" r:id="rId566"/>
    <p:sldId id="843" r:id="rId567"/>
    <p:sldId id="844" r:id="rId568"/>
    <p:sldId id="845" r:id="rId569"/>
    <p:sldId id="863" r:id="rId570"/>
    <p:sldId id="865" r:id="rId571"/>
    <p:sldId id="846" r:id="rId572"/>
    <p:sldId id="503" r:id="rId573"/>
    <p:sldId id="1101" r:id="rId574"/>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299"/>
            <p14:sldId id="300"/>
            <p14:sldId id="301"/>
            <p14:sldId id="302"/>
            <p14:sldId id="303"/>
            <p14:sldId id="304"/>
            <p14:sldId id="1104"/>
            <p14:sldId id="305"/>
            <p14:sldId id="306"/>
            <p14:sldId id="307"/>
            <p14:sldId id="308"/>
            <p14:sldId id="1105"/>
            <p14:sldId id="310"/>
            <p14:sldId id="311"/>
            <p14:sldId id="312"/>
            <p14:sldId id="313"/>
            <p14:sldId id="314"/>
            <p14:sldId id="315"/>
            <p14:sldId id="316"/>
            <p14:sldId id="317"/>
            <p14:sldId id="318"/>
            <p14:sldId id="319"/>
            <p14:sldId id="847"/>
            <p14:sldId id="320"/>
            <p14:sldId id="1073"/>
            <p14:sldId id="321"/>
            <p14:sldId id="322"/>
            <p14:sldId id="323"/>
            <p14:sldId id="324"/>
            <p14:sldId id="325"/>
            <p14:sldId id="326"/>
            <p14:sldId id="327"/>
            <p14:sldId id="328"/>
            <p14:sldId id="329"/>
            <p14:sldId id="330"/>
            <p14:sldId id="848"/>
            <p14:sldId id="849"/>
            <p14:sldId id="851"/>
            <p14:sldId id="331"/>
            <p14:sldId id="332"/>
            <p14:sldId id="333"/>
            <p14:sldId id="852"/>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07"/>
            <p14:sldId id="413"/>
            <p14:sldId id="414"/>
            <p14:sldId id="415"/>
            <p14:sldId id="416"/>
            <p14:sldId id="417"/>
            <p14:sldId id="418"/>
            <p14:sldId id="419"/>
            <p14:sldId id="420"/>
            <p14:sldId id="421"/>
            <p14:sldId id="422"/>
            <p14:sldId id="423"/>
            <p14:sldId id="424"/>
            <p14:sldId id="425"/>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p:scale>
          <a:sx n="66" d="100"/>
          <a:sy n="66" d="100"/>
        </p:scale>
        <p:origin x="738" y="15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notesMaster" Target="notesMasters/notesMaster1.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presProps" Target="presProps.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theme" Target="theme/theme1.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commentAuthors" Target="commentAuthor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viewProps" Target="viewProps.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tableStyles" Target="tableStyles.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5/2/2020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153</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240</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288</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550</a:t>
            </a:fld>
            <a:endParaRPr lang="en-IN"/>
          </a:p>
        </p:txBody>
      </p:sp>
    </p:spTree>
    <p:extLst>
      <p:ext uri="{BB962C8B-B14F-4D97-AF65-F5344CB8AC3E}">
        <p14:creationId xmlns:p14="http://schemas.microsoft.com/office/powerpoint/2010/main" val="62773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5/2/2020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209.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18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8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82.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05.gif"/><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06.gif"/><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07.gif"/><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7.xml"/><Relationship Id="rId4" Type="http://schemas.openxmlformats.org/officeDocument/2006/relationships/image" Target="../media/image110.jpeg"/></Relationships>
</file>

<file path=ppt/slides/_rels/slide31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jpeg"/></Relationships>
</file>

<file path=ppt/slides/_rels/slide319.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jpeg"/></Relationships>
</file>

<file path=ppt/slides/_rels/slide32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image" Target="../media/image131.gif"/><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image" Target="../media/image131.gif"/><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Roboto"/>
              </a:rPr>
              <a:t>database: </a:t>
            </a:r>
            <a:r>
              <a:rPr lang="en-US" sz="2000" dirty="0">
                <a:latin typeface="Roboto"/>
              </a:rPr>
              <a:t>Is the collection of related </a:t>
            </a:r>
            <a:r>
              <a:rPr lang="en-US" sz="2000" b="1" dirty="0">
                <a:latin typeface="Roboto"/>
                <a:hlinkClick r:id="rId3" action="ppaction://hlinksldjump"/>
              </a:rPr>
              <a:t>data</a:t>
            </a:r>
            <a:r>
              <a:rPr lang="en-US" sz="2000" b="1" dirty="0">
                <a:latin typeface="Roboto"/>
              </a:rPr>
              <a:t> </a:t>
            </a:r>
            <a:r>
              <a:rPr lang="en-US" sz="2000" dirty="0">
                <a:latin typeface="Roboto"/>
              </a:rPr>
              <a:t>which is organized, which is also called as structured </a:t>
            </a:r>
            <a:r>
              <a:rPr lang="en-US" sz="2000">
                <a:latin typeface="Roboto"/>
              </a:rPr>
              <a:t>data</a:t>
            </a:r>
            <a:r>
              <a:rPr lang="en-US" sz="2000" b="1">
                <a:latin typeface="Roboto"/>
              </a:rPr>
              <a:t>.</a:t>
            </a:r>
          </a:p>
          <a:p>
            <a:pPr marL="285750" indent="-285750">
              <a:buFont typeface="Arial" panose="020B0604020202020204" pitchFamily="34" charset="0"/>
              <a:buChar char="•"/>
            </a:pPr>
            <a:endParaRPr lang="en-US" sz="800" b="1" dirty="0">
              <a:latin typeface="Roboto"/>
            </a:endParaRPr>
          </a:p>
          <a:p>
            <a:pPr marL="285750" indent="-285750">
              <a:buFont typeface="Arial" panose="020B0604020202020204" pitchFamily="34" charset="0"/>
              <a:buChar char="•"/>
            </a:pPr>
            <a:r>
              <a:rPr lang="en-IN" sz="2000" b="1" dirty="0">
                <a:latin typeface="Roboto"/>
              </a:rPr>
              <a:t>management</a:t>
            </a:r>
            <a:r>
              <a:rPr lang="en-IN" sz="2000" dirty="0"/>
              <a:t> </a:t>
            </a:r>
            <a:r>
              <a:rPr lang="en-IN" sz="2000" b="1" dirty="0">
                <a:latin typeface="Roboto"/>
              </a:rPr>
              <a:t>system</a:t>
            </a:r>
            <a:r>
              <a:rPr lang="en-IN" sz="2000" dirty="0"/>
              <a:t>: </a:t>
            </a:r>
            <a:r>
              <a:rPr lang="en-US" sz="2000" dirty="0"/>
              <a:t>is a software package designed to define, manipulate, retrieve and manage data in a database.</a:t>
            </a:r>
            <a:endParaRPr lang="en-IN" sz="2000" dirty="0"/>
          </a:p>
        </p:txBody>
      </p:sp>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1599406" y="1322766"/>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626802" y="2876744"/>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1599406"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1617532" y="3537590"/>
            <a:ext cx="8870162" cy="2400657"/>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Error: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8332322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968506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415478542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t>
            </a:r>
            <a:r>
              <a:rPr lang="en-IN">
                <a:latin typeface="Arial" panose="020B0604020202020204" pitchFamily="34" charset="0"/>
                <a:cs typeface="Arial" panose="020B0604020202020204" pitchFamily="34" charset="0"/>
              </a:rPr>
              <a:t>any left most </a:t>
            </a:r>
            <a:r>
              <a:rPr lang="en-IN" dirty="0">
                <a:latin typeface="Arial" panose="020B0604020202020204" pitchFamily="34"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5525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7110720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5628631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752372" y="869754"/>
            <a:ext cx="8685669" cy="507831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5406844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1784"/>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3666184"/>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808794" y="57859"/>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6817733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404409011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8115597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retrieve, insert, update and delete data in/from database.</a:t>
            </a:r>
          </a:p>
        </p:txBody>
      </p:sp>
    </p:spTree>
    <p:extLst>
      <p:ext uri="{BB962C8B-B14F-4D97-AF65-F5344CB8AC3E}">
        <p14:creationId xmlns:p14="http://schemas.microsoft.com/office/powerpoint/2010/main" val="34863288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a:t>Insert :- </a:t>
            </a:r>
            <a:r>
              <a:rPr lang="en-US" sz="2000" dirty="0"/>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Update :- </a:t>
            </a:r>
            <a:r>
              <a:rPr lang="en-US" sz="2000" dirty="0"/>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p:txBody>
      </p:sp>
    </p:spTree>
    <p:extLst>
      <p:ext uri="{BB962C8B-B14F-4D97-AF65-F5344CB8AC3E}">
        <p14:creationId xmlns:p14="http://schemas.microsoft.com/office/powerpoint/2010/main" val="58625130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a:t>Delete :- </a:t>
            </a:r>
            <a:r>
              <a:rPr lang="en-US" sz="2000" dirty="0"/>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 </a:t>
            </a:r>
            <a:r>
              <a:rPr lang="en-US" sz="2000" dirty="0"/>
              <a:t>The SELECT command is used to fetch data from the MySQL database. You can fetch data from the MySQL table by using the mysql&gt; prompt or by using any programming language.</a:t>
            </a:r>
          </a:p>
        </p:txBody>
      </p:sp>
    </p:spTree>
    <p:extLst>
      <p:ext uri="{BB962C8B-B14F-4D97-AF65-F5344CB8AC3E}">
        <p14:creationId xmlns:p14="http://schemas.microsoft.com/office/powerpoint/2010/main" val="4653014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Tree>
    <p:extLst>
      <p:ext uri="{BB962C8B-B14F-4D97-AF65-F5344CB8AC3E}">
        <p14:creationId xmlns:p14="http://schemas.microsoft.com/office/powerpoint/2010/main" val="109289233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892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628800"/>
            <a:ext cx="11377264" cy="4278094"/>
          </a:xfrm>
          <a:prstGeom prst="rect">
            <a:avLst/>
          </a:prstGeom>
        </p:spPr>
        <p:txBody>
          <a:bodyPr wrap="square">
            <a:spAutoFit/>
          </a:bodyPr>
          <a:lstStyle/>
          <a:p>
            <a:pPr algn="just"/>
            <a:r>
              <a:rPr lang="en-US" sz="2000" b="1" dirty="0">
                <a:solidFill>
                  <a:srgbClr val="00B0F0"/>
                </a:solidFill>
                <a:latin typeface="Gentium Basic"/>
              </a:rPr>
              <a:t>Tables</a:t>
            </a:r>
            <a:r>
              <a:rPr lang="en-US" sz="2000" dirty="0">
                <a:solidFill>
                  <a:srgbClr val="0089A4"/>
                </a:solidFill>
                <a:latin typeface="Gentium Basic"/>
              </a:rPr>
              <a:t> − In relational model, relations are saved in the form of Tables. A table has rows and columns.</a:t>
            </a:r>
          </a:p>
          <a:p>
            <a:pPr algn="just"/>
            <a:endParaRPr lang="en-US" sz="2000" dirty="0">
              <a:solidFill>
                <a:srgbClr val="0089A4"/>
              </a:solidFill>
              <a:latin typeface="Gentium Basic"/>
            </a:endParaRPr>
          </a:p>
          <a:p>
            <a:pPr algn="just"/>
            <a:r>
              <a:rPr lang="en-US" sz="2000" b="1" dirty="0">
                <a:solidFill>
                  <a:srgbClr val="00B0F0"/>
                </a:solidFill>
                <a:latin typeface="Gentium Basic"/>
              </a:rPr>
              <a:t>Attribute</a:t>
            </a:r>
            <a:r>
              <a:rPr lang="en-US" sz="2000" b="1" dirty="0">
                <a:solidFill>
                  <a:srgbClr val="0089A4"/>
                </a:solidFill>
                <a:latin typeface="Gentium Basic"/>
              </a:rPr>
              <a:t> </a:t>
            </a:r>
            <a:r>
              <a:rPr lang="en-US" sz="2000" dirty="0">
                <a:solidFill>
                  <a:srgbClr val="0089A4"/>
                </a:solidFill>
                <a:latin typeface="Gentium Basic"/>
              </a:rPr>
              <a:t>− </a:t>
            </a:r>
            <a:r>
              <a:rPr lang="en-US" dirty="0"/>
              <a:t> </a:t>
            </a:r>
            <a:r>
              <a:rPr lang="en-US" sz="2000" dirty="0">
                <a:solidFill>
                  <a:srgbClr val="0089A4"/>
                </a:solidFill>
                <a:latin typeface="Gentium Basic"/>
              </a:rPr>
              <a:t>Attributes are the properties that define a relation. e.g.; ID, firstName</a:t>
            </a:r>
          </a:p>
          <a:p>
            <a:pPr algn="just"/>
            <a:endParaRPr lang="en-US" sz="2000" dirty="0">
              <a:solidFill>
                <a:srgbClr val="0089A4"/>
              </a:solidFill>
              <a:latin typeface="Gentium Basic"/>
            </a:endParaRPr>
          </a:p>
          <a:p>
            <a:pPr algn="just"/>
            <a:r>
              <a:rPr lang="en-US" sz="2000" b="1" dirty="0">
                <a:solidFill>
                  <a:srgbClr val="00B0F0"/>
                </a:solidFill>
                <a:latin typeface="Gentium Basic"/>
              </a:rPr>
              <a:t>Tuple</a:t>
            </a:r>
            <a:r>
              <a:rPr lang="en-US" sz="2000" dirty="0">
                <a:solidFill>
                  <a:srgbClr val="0089A4"/>
                </a:solidFill>
                <a:latin typeface="Gentium Basic"/>
              </a:rPr>
              <a:t> − A single row of a table, which contains a single record for that relation is called a tuple.</a:t>
            </a:r>
          </a:p>
          <a:p>
            <a:pPr algn="just"/>
            <a:endParaRPr lang="en-US" sz="2000" dirty="0">
              <a:solidFill>
                <a:srgbClr val="0089A4"/>
              </a:solidFill>
              <a:latin typeface="Gentium Basic"/>
            </a:endParaRPr>
          </a:p>
          <a:p>
            <a:pPr algn="just"/>
            <a:r>
              <a:rPr lang="en-US" sz="2000" b="1" dirty="0">
                <a:solidFill>
                  <a:srgbClr val="00B0F0"/>
                </a:solidFill>
                <a:latin typeface="Gentium Basic"/>
              </a:rPr>
              <a:t>Relation</a:t>
            </a:r>
            <a:r>
              <a:rPr lang="en-US" sz="2000" dirty="0">
                <a:solidFill>
                  <a:srgbClr val="00B0F0"/>
                </a:solidFill>
                <a:latin typeface="Gentium Basic"/>
              </a:rPr>
              <a:t> </a:t>
            </a:r>
            <a:r>
              <a:rPr lang="en-US" sz="2000" b="1" dirty="0">
                <a:solidFill>
                  <a:srgbClr val="00B0F0"/>
                </a:solidFill>
                <a:latin typeface="Gentium Basic"/>
              </a:rPr>
              <a:t>schema</a:t>
            </a:r>
            <a:r>
              <a:rPr lang="en-US" sz="2000" dirty="0">
                <a:solidFill>
                  <a:srgbClr val="00B0F0"/>
                </a:solidFill>
                <a:latin typeface="Gentium Basic"/>
              </a:rPr>
              <a:t> </a:t>
            </a:r>
            <a:r>
              <a:rPr lang="en-US" sz="2000" dirty="0">
                <a:solidFill>
                  <a:srgbClr val="0089A4"/>
                </a:solidFill>
                <a:latin typeface="Gentium Basic"/>
              </a:rPr>
              <a:t>− A relation schema describes the relation name (table name) with its attribute (columns) names.</a:t>
            </a:r>
          </a:p>
          <a:p>
            <a:pPr algn="just"/>
            <a:endParaRPr lang="en-US" sz="2000" dirty="0">
              <a:solidFill>
                <a:srgbClr val="0089A4"/>
              </a:solidFill>
              <a:latin typeface="Gentium Basic"/>
            </a:endParaRPr>
          </a:p>
          <a:p>
            <a:pPr algn="just"/>
            <a:r>
              <a:rPr lang="en-US" sz="2000" b="1" dirty="0">
                <a:solidFill>
                  <a:srgbClr val="00B0F0"/>
                </a:solidFill>
                <a:latin typeface="Gentium Basic"/>
              </a:rPr>
              <a:t>Attribute</a:t>
            </a:r>
            <a:r>
              <a:rPr lang="en-US" sz="2000" dirty="0">
                <a:solidFill>
                  <a:srgbClr val="00B0F0"/>
                </a:solidFill>
                <a:latin typeface="Gentium Basic"/>
              </a:rPr>
              <a:t> </a:t>
            </a:r>
            <a:r>
              <a:rPr lang="en-US" sz="2000" b="1" dirty="0">
                <a:solidFill>
                  <a:srgbClr val="00B0F0"/>
                </a:solidFill>
                <a:latin typeface="Gentium Basic"/>
              </a:rPr>
              <a:t>domain</a:t>
            </a:r>
            <a:r>
              <a:rPr lang="en-US" sz="2000" dirty="0">
                <a:solidFill>
                  <a:srgbClr val="00B0F0"/>
                </a:solidFill>
                <a:latin typeface="Gentium Basic"/>
              </a:rPr>
              <a:t> </a:t>
            </a:r>
            <a:r>
              <a:rPr lang="en-US" sz="2000" dirty="0">
                <a:solidFill>
                  <a:srgbClr val="0089A4"/>
                </a:solidFill>
                <a:latin typeface="Gentium Basic"/>
              </a:rPr>
              <a:t>− Every attribute has some pre-defined datatypes, known as attribute domain.</a:t>
            </a:r>
          </a:p>
          <a:p>
            <a:pPr algn="just"/>
            <a:endParaRPr lang="en-US" dirty="0">
              <a:solidFill>
                <a:schemeClr val="bg1"/>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5085184"/>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933056"/>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00B0F0"/>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00B0F0"/>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00B0F0"/>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00B0F0"/>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00B0F0"/>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00B0F0"/>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1308860" y="838200"/>
            <a:ext cx="928156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308860" y="1447800"/>
            <a:ext cx="9419684"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p:cNvSpPr/>
          <p:nvPr/>
        </p:nvSpPr>
        <p:spPr>
          <a:xfrm>
            <a:off x="1308860" y="2380818"/>
            <a:ext cx="9826906" cy="400110"/>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spTree>
    <p:extLst>
      <p:ext uri="{BB962C8B-B14F-4D97-AF65-F5344CB8AC3E}">
        <p14:creationId xmlns:p14="http://schemas.microsoft.com/office/powerpoint/2010/main" val="137627057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2665822"/>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1599992" y="3389531"/>
            <a:ext cx="8990430" cy="400050"/>
          </a:xfrm>
          <a:prstGeom prst="rect">
            <a:avLst/>
          </a:prstGeom>
        </p:spPr>
      </p:pic>
    </p:spTree>
    <p:extLst>
      <p:ext uri="{BB962C8B-B14F-4D97-AF65-F5344CB8AC3E}">
        <p14:creationId xmlns:p14="http://schemas.microsoft.com/office/powerpoint/2010/main" val="273690410"/>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744516365"/>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182" y="1563469"/>
            <a:ext cx="8838049"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599992" y="2416076"/>
            <a:ext cx="899043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128766601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1676182" y="22584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1676182" y="1196752"/>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05607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182" y="2667000"/>
            <a:ext cx="8838049"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599992" y="4373940"/>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7823398" y="4005064"/>
            <a:ext cx="3744416" cy="1323439"/>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a:t>
            </a:r>
          </a:p>
          <a:p>
            <a:r>
              <a:rPr lang="en-IN" dirty="0">
                <a:solidFill>
                  <a:srgbClr val="00B0F0"/>
                </a:solidFill>
              </a:rPr>
              <a:t>     expensive products.</a:t>
            </a:r>
          </a:p>
        </p:txBody>
      </p:sp>
    </p:spTree>
    <p:extLst>
      <p:ext uri="{BB962C8B-B14F-4D97-AF65-F5344CB8AC3E}">
        <p14:creationId xmlns:p14="http://schemas.microsoft.com/office/powerpoint/2010/main" val="2893770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418682776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182" y="2590802"/>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980950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5606" y="2841317"/>
            <a:ext cx="8839200"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nvGraphicFramePr>
        <p:xfrm>
          <a:off x="1828006"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247334" y="892187"/>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680966" y="1263829"/>
            <a:ext cx="914281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 in place of fields. In this case, SELECT will return all the fields.</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any condition using WHERE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385073700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spTree>
    <p:extLst>
      <p:ext uri="{BB962C8B-B14F-4D97-AF65-F5344CB8AC3E}">
        <p14:creationId xmlns:p14="http://schemas.microsoft.com/office/powerpoint/2010/main" val="41695674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894654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2632072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800219"/>
          </a:xfrm>
          <a:prstGeom prst="rect">
            <a:avLst/>
          </a:prstGeom>
          <a:noFill/>
        </p:spPr>
        <p:txBody>
          <a:bodyPr wrap="square">
            <a:spAutoFit/>
          </a:bodyPr>
          <a:lstStyle/>
          <a:p>
            <a:r>
              <a:rPr lang="en-US" sz="2200" dirty="0">
                <a:latin typeface="Segoe UI Light" panose="020B0502040204020203" pitchFamily="34"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Segoe UI Light" panose="020B0502040204020203" pitchFamily="34" charset="0"/>
                <a:cs typeface="Segoe UI Light" panose="020B0502040204020203" pitchFamily="34" charset="0"/>
              </a:rPr>
              <a:t>identifiers</a:t>
            </a:r>
            <a:r>
              <a:rPr lang="en-US" sz="2200" dirty="0">
                <a:latin typeface="Segoe UI Light" panose="020B0502040204020203" pitchFamily="34" charset="0"/>
                <a:cs typeface="Segoe UI Light" panose="020B0502040204020203" pitchFamily="34" charset="0"/>
              </a:rPr>
              <a:t>.</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725144"/>
            <a:ext cx="11521279" cy="153888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3257"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94229475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88248784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862901" y="3154585"/>
            <a:ext cx="8464609" cy="853632"/>
          </a:xfrm>
          <a:prstGeom prst="rect">
            <a:avLst/>
          </a:prstGeom>
          <a:solidFill>
            <a:schemeClr val="bg1"/>
          </a:solidFill>
        </p:spPr>
        <p:txBody>
          <a:bodyPr wrap="square">
            <a:spAutoFit/>
          </a:bodyPr>
          <a:lstStyle/>
          <a:p>
            <a:pPr>
              <a:lnSpc>
                <a:spcPct val="107000"/>
              </a:lnSpc>
            </a:pPr>
            <a:r>
              <a:rPr lang="en-IN" sz="24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spTree>
    <p:extLst>
      <p:ext uri="{BB962C8B-B14F-4D97-AF65-F5344CB8AC3E}">
        <p14:creationId xmlns:p14="http://schemas.microsoft.com/office/powerpoint/2010/main" val="3908756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263986" y="550079"/>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815882"/>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dirty="0"/>
              <a:t> </a:t>
            </a:r>
          </a:p>
          <a:p>
            <a:pPr algn="just"/>
            <a:endParaRPr lang="en-IN" sz="800" dirty="0"/>
          </a:p>
          <a:p>
            <a:pPr marL="285750" indent="-285750" algn="just">
              <a:buFont typeface="Arial" panose="020B0604020202020204" pitchFamily="34" charset="0"/>
              <a:buChar char="•"/>
            </a:pPr>
            <a:r>
              <a:rPr lang="en-IN" sz="2000" dirty="0"/>
              <a:t>ALL (the </a:t>
            </a:r>
            <a:r>
              <a:rPr lang="en-IN" sz="2000" b="1" dirty="0"/>
              <a:t>default</a:t>
            </a:r>
            <a:r>
              <a:rPr lang="en-IN" sz="2000" dirty="0"/>
              <a:t>) specifies that all matching rows should be returned, including duplicates. </a:t>
            </a:r>
          </a:p>
          <a:p>
            <a:pPr marL="285750" indent="-285750" algn="just">
              <a:buFont typeface="Arial" panose="020B0604020202020204" pitchFamily="34" charset="0"/>
              <a:buChar char="•"/>
            </a:pPr>
            <a:r>
              <a:rPr lang="en-IN" sz="2000" b="1" dirty="0"/>
              <a:t>DISTINCT</a:t>
            </a:r>
            <a:r>
              <a:rPr lang="en-IN" sz="2000" dirty="0"/>
              <a:t> specifies removal of duplicate rows from the result set.</a:t>
            </a:r>
          </a:p>
          <a:p>
            <a:pPr marL="285750" indent="-285750" algn="just">
              <a:buFont typeface="Arial" panose="020B0604020202020204" pitchFamily="34" charset="0"/>
              <a:buChar char="•"/>
            </a:pPr>
            <a:r>
              <a:rPr lang="en-IN" sz="2000" b="1" dirty="0"/>
              <a:t>DISTINCTROW</a:t>
            </a:r>
            <a:r>
              <a:rPr lang="en-IN" sz="2000" dirty="0"/>
              <a:t> is a synonym for </a:t>
            </a:r>
            <a:r>
              <a:rPr lang="en-IN" sz="2000" b="1" dirty="0"/>
              <a:t>DISTINCT</a:t>
            </a:r>
            <a:r>
              <a:rPr lang="en-IN" sz="2000" dirty="0"/>
              <a:t>.</a:t>
            </a:r>
          </a:p>
          <a:p>
            <a:pPr marL="285750" indent="-285750" algn="just">
              <a:buFont typeface="Arial" panose="020B0604020202020204" pitchFamily="34" charset="0"/>
              <a:buChar char="•"/>
            </a:pPr>
            <a:r>
              <a:rPr lang="en-IN" sz="2000" dirty="0"/>
              <a:t>It is an error to specify both modifiers. </a:t>
            </a:r>
          </a:p>
        </p:txBody>
      </p:sp>
      <p:sp>
        <p:nvSpPr>
          <p:cNvPr id="8" name="Rectangle 7"/>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Open Sans"/>
              </a:rPr>
              <a:t>                       modifiers</a:t>
            </a:r>
            <a:endParaRPr lang="en-US" sz="2000" dirty="0">
              <a:solidFill>
                <a:srgbClr val="0077AA"/>
              </a:solidFill>
              <a:latin typeface="Liberation Mono"/>
            </a:endParaRPr>
          </a:p>
          <a:p>
            <a:r>
              <a:rPr lang="en-US" sz="2000" dirty="0">
                <a:solidFill>
                  <a:srgbClr val="0077AA"/>
                </a:solidFill>
                <a:latin typeface="Liberation Mono"/>
              </a:rPr>
              <a:t>SELECT [ALL / DISTINCT / DISTINCTROW] * / </a:t>
            </a:r>
            <a:r>
              <a:rPr lang="en-US" sz="2000" b="1" i="1" dirty="0">
                <a:solidFill>
                  <a:srgbClr val="0077AA"/>
                </a:solidFill>
                <a:latin typeface="Liberation Mono"/>
              </a:rPr>
              <a:t>A</a:t>
            </a:r>
            <a:r>
              <a:rPr lang="en-US" sz="2000" i="1"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i="1" baseline="-25000" dirty="0">
                <a:solidFill>
                  <a:srgbClr val="0077AA"/>
                </a:solidFill>
                <a:latin typeface="Liberation Mono"/>
              </a:rPr>
              <a:t>2</a:t>
            </a:r>
            <a:r>
              <a:rPr lang="en-US" sz="2000" dirty="0">
                <a:solidFill>
                  <a:srgbClr val="0077AA"/>
                </a:solidFill>
                <a:latin typeface="Liberation Mono"/>
              </a:rPr>
              <a:t> [ [as] alias_name], expressions [ [as] alias_name],... from &lt;r&gt; [as] alias_name]</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31500" y="1015270"/>
            <a:ext cx="9527411"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400" dirty="0">
                <a:solidFill>
                  <a:srgbClr val="FF0000"/>
                </a:solidFill>
                <a:latin typeface="Arial" panose="020B0604020202020204" pitchFamily="34" charset="0"/>
                <a:cs typeface="Arial" panose="020B0604020202020204" pitchFamily="34" charset="0"/>
              </a:rPr>
              <a:t>Note: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spTree>
    <p:extLst>
      <p:ext uri="{BB962C8B-B14F-4D97-AF65-F5344CB8AC3E}">
        <p14:creationId xmlns:p14="http://schemas.microsoft.com/office/powerpoint/2010/main" val="5999451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p14="http://schemas.microsoft.com/office/powerpoint/2010/main" val="233537017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416949562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424143"/>
            <a:ext cx="11737304" cy="2236766"/>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a:t>
            </a:r>
            <a:r>
              <a:rPr lang="en-IN" sz="2200" b="1" dirty="0">
                <a:latin typeface="Segoe UI Light" panose="020B0502040204020203" pitchFamily="34" charset="0"/>
                <a:cs typeface="Segoe UI Light" panose="020B0502040204020203" pitchFamily="34" charset="0"/>
              </a:rPr>
              <a:t>ASC</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descending (reverse)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229115"/>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846734" y="1629134"/>
            <a:ext cx="7995962" cy="440781"/>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4566" y="2260030"/>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333350"/>
            <a:ext cx="6798657" cy="954107"/>
          </a:xfrm>
          <a:prstGeom prst="rect">
            <a:avLst/>
          </a:prstGeom>
          <a:no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334566" y="5672069"/>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6887294" y="4248794"/>
            <a:ext cx="3528392" cy="830997"/>
          </a:xfrm>
          <a:prstGeom prst="rect">
            <a:avLst/>
          </a:prstGeom>
        </p:spPr>
        <p:txBody>
          <a:bodyPr wrap="square">
            <a:spAutoFit/>
          </a:bodyPr>
          <a:lstStyle/>
          <a:p>
            <a:r>
              <a:rPr lang="en-US" sz="2400" dirty="0"/>
              <a:t>Foreign Key is also know as </a:t>
            </a:r>
            <a:r>
              <a:rPr lang="en-US" sz="2400" dirty="0">
                <a:solidFill>
                  <a:srgbClr val="006C86"/>
                </a:solidFill>
              </a:rPr>
              <a:t>Reference/Referential key.</a:t>
            </a:r>
          </a:p>
        </p:txBody>
      </p:sp>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479742"/>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680592"/>
            <a:ext cx="11881320"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placed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2623"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479742"/>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Tree>
    <p:extLst>
      <p:ext uri="{BB962C8B-B14F-4D97-AF65-F5344CB8AC3E}">
        <p14:creationId xmlns:p14="http://schemas.microsoft.com/office/powerpoint/2010/main" val="351524340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91074373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856511244"/>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84056675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BETWEEN ... AND ...</a:t>
            </a:r>
          </a:p>
        </p:txBody>
      </p:sp>
      <p:sp>
        <p:nvSpPr>
          <p:cNvPr id="12" name="Rectangle 11"/>
          <p:cNvSpPr/>
          <p:nvPr/>
        </p:nvSpPr>
        <p:spPr>
          <a:xfrm>
            <a:off x="1625323" y="1581090"/>
            <a:ext cx="4165125"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Comparison </a:t>
            </a:r>
            <a:r>
              <a:rPr lang="en-IN" sz="2000" b="1" i="1" dirty="0">
                <a:latin typeface="Arial" pitchFamily="34" charset="0"/>
                <a:cs typeface="Arial" pitchFamily="34" charset="0"/>
              </a:rPr>
              <a:t>BETWEEN ... AND ...</a:t>
            </a:r>
            <a:endParaRPr lang="en-IN" sz="2000" dirty="0">
              <a:latin typeface="Arial" panose="020B0604020202020204" pitchFamily="34" charset="0"/>
              <a:cs typeface="Arial" panose="020B0604020202020204" pitchFamily="34" charset="0"/>
            </a:endParaRPr>
          </a:p>
        </p:txBody>
      </p:sp>
      <p:sp>
        <p:nvSpPr>
          <p:cNvPr id="6" name="Rectangle 5"/>
          <p:cNvSpPr/>
          <p:nvPr/>
        </p:nvSpPr>
        <p:spPr>
          <a:xfrm>
            <a:off x="94414" y="142852"/>
            <a:ext cx="6411636" cy="461665"/>
          </a:xfrm>
          <a:prstGeom prst="rect">
            <a:avLst/>
          </a:prstGeom>
        </p:spPr>
        <p:txBody>
          <a:bodyPr wrap="square">
            <a:spAutoFit/>
          </a:bodyPr>
          <a:lstStyle/>
          <a:p>
            <a:r>
              <a:rPr lang="en-IN" sz="2400" b="1" i="1" dirty="0">
                <a:solidFill>
                  <a:srgbClr val="FFC000"/>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626012" y="2374647"/>
            <a:ext cx="7552332" cy="341607"/>
          </a:xfrm>
          <a:prstGeom prst="rect">
            <a:avLst/>
          </a:prstGeom>
        </p:spPr>
      </p:pic>
      <p:pic>
        <p:nvPicPr>
          <p:cNvPr id="7" name="Picture 6"/>
          <p:cNvPicPr>
            <a:picLocks noChangeAspect="1"/>
          </p:cNvPicPr>
          <p:nvPr/>
        </p:nvPicPr>
        <p:blipFill>
          <a:blip r:embed="rId3" cstate="print"/>
          <a:stretch>
            <a:fillRect/>
          </a:stretch>
        </p:blipFill>
        <p:spPr>
          <a:xfrm>
            <a:off x="1622407" y="2923711"/>
            <a:ext cx="7567512" cy="371972"/>
          </a:xfrm>
          <a:prstGeom prst="rect">
            <a:avLst/>
          </a:prstGeom>
        </p:spPr>
      </p:pic>
      <p:sp>
        <p:nvSpPr>
          <p:cNvPr id="2" name="Rectangle 1"/>
          <p:cNvSpPr/>
          <p:nvPr/>
        </p:nvSpPr>
        <p:spPr>
          <a:xfrm>
            <a:off x="1622407" y="728989"/>
            <a:ext cx="8915482"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 </a:t>
            </a:r>
            <a:r>
              <a:rPr lang="en-IN" sz="2000">
                <a:solidFill>
                  <a:srgbClr val="006C86"/>
                </a:solidFill>
                <a:latin typeface="Arial" panose="020B0604020202020204" pitchFamily="34" charset="0"/>
                <a:cs typeface="Arial" panose="020B0604020202020204" pitchFamily="34" charset="0"/>
              </a:rPr>
              <a:t>If not will, return 0 (False)</a:t>
            </a:r>
            <a:endParaRPr lang="en-IN" sz="2000" dirty="0">
              <a:solidFill>
                <a:srgbClr val="006C86"/>
              </a:solidFill>
              <a:latin typeface="Arial" panose="020B0604020202020204" pitchFamily="34" charset="0"/>
              <a:cs typeface="Arial" panose="020B0604020202020204" pitchFamily="34" charset="0"/>
            </a:endParaRPr>
          </a:p>
        </p:txBody>
      </p:sp>
      <p:sp>
        <p:nvSpPr>
          <p:cNvPr id="5" name="Rectangle 4"/>
          <p:cNvSpPr/>
          <p:nvPr/>
        </p:nvSpPr>
        <p:spPr>
          <a:xfrm>
            <a:off x="6187047" y="1501914"/>
            <a:ext cx="4337315"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398703257"/>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158959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189326"/>
            <a:ext cx="11953327" cy="2554545"/>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3743871"/>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10397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12" name="Rectangle 11"/>
          <p:cNvSpPr/>
          <p:nvPr/>
        </p:nvSpPr>
        <p:spPr>
          <a:xfrm>
            <a:off x="262558" y="233546"/>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IFNULL function</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25959981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9" name="Rectangle 8">
            <a:extLst>
              <a:ext uri="{FF2B5EF4-FFF2-40B4-BE49-F238E27FC236}">
                <a16:creationId xmlns:a16="http://schemas.microsoft.com/office/drawing/2014/main" id="{0029FFE2-BE17-4D16-86DA-F40CD7A0D715}"/>
              </a:ext>
            </a:extLst>
          </p:cNvPr>
          <p:cNvSpPr/>
          <p:nvPr/>
        </p:nvSpPr>
        <p:spPr>
          <a:xfrm>
            <a:off x="262558" y="233546"/>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 function</a:t>
            </a: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Tree>
    <p:extLst>
      <p:ext uri="{BB962C8B-B14F-4D97-AF65-F5344CB8AC3E}">
        <p14:creationId xmlns:p14="http://schemas.microsoft.com/office/powerpoint/2010/main" val="2483889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7" name="Rectangle 6">
            <a:extLst>
              <a:ext uri="{FF2B5EF4-FFF2-40B4-BE49-F238E27FC236}">
                <a16:creationId xmlns:a16="http://schemas.microsoft.com/office/drawing/2014/main" id="{96D51A5E-72E9-44DA-B1A1-D6DB8AA1946B}"/>
              </a:ext>
            </a:extLst>
          </p:cNvPr>
          <p:cNvSpPr/>
          <p:nvPr/>
        </p:nvSpPr>
        <p:spPr>
          <a:xfrm>
            <a:off x="262558" y="233546"/>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NULLIF function</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1529199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2374958115"/>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1096286455"/>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4221088"/>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4566" y="116632"/>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059026"/>
            <a:ext cx="11449272"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19634636"/>
              </p:ext>
            </p:extLst>
          </p:nvPr>
        </p:nvGraphicFramePr>
        <p:xfrm>
          <a:off x="1676182" y="259588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cstate="print"/>
          <a:stretch>
            <a:fillRect/>
          </a:stretch>
        </p:blipFill>
        <p:spPr>
          <a:xfrm>
            <a:off x="1676183" y="5729306"/>
            <a:ext cx="5361877" cy="342900"/>
          </a:xfrm>
          <a:prstGeom prst="rect">
            <a:avLst/>
          </a:prstGeom>
        </p:spPr>
      </p:pic>
      <p:pic>
        <p:nvPicPr>
          <p:cNvPr id="7" name="Picture 6"/>
          <p:cNvPicPr>
            <a:picLocks noChangeAspect="1"/>
          </p:cNvPicPr>
          <p:nvPr/>
        </p:nvPicPr>
        <p:blipFill>
          <a:blip r:embed="rId3" cstate="print"/>
          <a:stretch>
            <a:fillRect/>
          </a:stretch>
        </p:blipFill>
        <p:spPr>
          <a:xfrm>
            <a:off x="1752372" y="6215084"/>
            <a:ext cx="4628547" cy="285750"/>
          </a:xfrm>
          <a:prstGeom prst="rect">
            <a:avLst/>
          </a:prstGeom>
        </p:spPr>
      </p:pic>
    </p:spTree>
    <p:extLst>
      <p:ext uri="{BB962C8B-B14F-4D97-AF65-F5344CB8AC3E}">
        <p14:creationId xmlns:p14="http://schemas.microsoft.com/office/powerpoint/2010/main" val="377003863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354352404"/>
              </p:ext>
            </p:extLst>
          </p:nvPr>
        </p:nvGraphicFramePr>
        <p:xfrm>
          <a:off x="1676182" y="2555240"/>
          <a:ext cx="8838050" cy="148336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Logical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AND, &amp;&amp;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Logical AND  e.g. </a:t>
                      </a:r>
                      <a:r>
                        <a:rPr lang="en-IN" sz="1600" dirty="0">
                          <a:solidFill>
                            <a:srgbClr val="00B0F0"/>
                          </a:solidFill>
                          <a:latin typeface="Arial" panose="020B0604020202020204" pitchFamily="34" charset="0"/>
                          <a:cs typeface="Arial" panose="020B0604020202020204" pitchFamily="34" charset="0"/>
                        </a:rPr>
                        <a:t>SELECT 1 AND 1;</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OR,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Logical OR    e.g. </a:t>
                      </a:r>
                      <a:r>
                        <a:rPr lang="en-IN" sz="1600" dirty="0">
                          <a:solidFill>
                            <a:srgbClr val="00B0F0"/>
                          </a:solidFill>
                          <a:latin typeface="Arial" panose="020B0604020202020204" pitchFamily="34" charset="0"/>
                          <a:cs typeface="Arial" panose="020B0604020202020204" pitchFamily="34" charset="0"/>
                        </a:rPr>
                        <a:t>SELECT 1 OR 1;</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Negates </a:t>
                      </a:r>
                      <a:r>
                        <a:rPr lang="en-IN" sz="1600">
                          <a:solidFill>
                            <a:schemeClr val="tx1"/>
                          </a:solidFill>
                          <a:latin typeface="Arial" panose="020B0604020202020204" pitchFamily="34" charset="0"/>
                          <a:cs typeface="Arial" panose="020B0604020202020204" pitchFamily="34" charset="0"/>
                        </a:rPr>
                        <a:t>value e.g. </a:t>
                      </a:r>
                      <a:r>
                        <a:rPr lang="en-IN" sz="1600" dirty="0">
                          <a:solidFill>
                            <a:srgbClr val="00B0F0"/>
                          </a:solidFill>
                          <a:latin typeface="Arial" panose="020B0604020202020204" pitchFamily="34" charset="0"/>
                          <a:cs typeface="Arial" panose="020B0604020202020204" pitchFamily="34" charset="0"/>
                        </a:rPr>
                        <a:t>SELECT NOT 1;</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182" y="4217077"/>
            <a:ext cx="8838049"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val="358343868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78819176"/>
              </p:ext>
            </p:extLst>
          </p:nvPr>
        </p:nvGraphicFramePr>
        <p:xfrm>
          <a:off x="1676182" y="2819400"/>
          <a:ext cx="8838049" cy="3048000"/>
        </p:xfrm>
        <a:graphic>
          <a:graphicData uri="http://schemas.openxmlformats.org/drawingml/2006/table">
            <a:tbl>
              <a:tblPr firstRow="1" bandRow="1">
                <a:tableStyleId>{7E9639D4-E3E2-4D34-9284-5A2195B3D0D7}</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 value test</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NOT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NULL value test</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ISNULL(expr)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If expr is NULL, ISNULL() returns 1, otherwise it returns 0.</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STRCMP(expr1,expr2)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LEAST(value1,value2,...)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smallest argument.</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GREATEST(value1,value2,...)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largest argument.</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val="41595856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4" name="Rectangle 3"/>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512405588"/>
              </p:ext>
            </p:extLst>
          </p:nvPr>
        </p:nvGraphicFramePr>
        <p:xfrm>
          <a:off x="1676182" y="2819400"/>
          <a:ext cx="8838049" cy="3012440"/>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range of values</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range of values</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set of values</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set of values</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Negation of simple pattern matching.</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8008458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608" y="3172363"/>
            <a:ext cx="7695198" cy="2246769"/>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8205555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grpSp>
        <p:nvGrpSpPr>
          <p:cNvPr id="13" name="Group 12">
            <a:extLst>
              <a:ext uri="{FF2B5EF4-FFF2-40B4-BE49-F238E27FC236}">
                <a16:creationId xmlns:a16="http://schemas.microsoft.com/office/drawing/2014/main" id="{227B9174-712B-46A4-A506-66A9826FF73F}"/>
              </a:ext>
            </a:extLst>
          </p:cNvPr>
          <p:cNvGrpSpPr/>
          <p:nvPr/>
        </p:nvGrpSpPr>
        <p:grpSpPr>
          <a:xfrm>
            <a:off x="235789" y="751502"/>
            <a:ext cx="8838051" cy="2181608"/>
            <a:chOff x="235789" y="751502"/>
            <a:chExt cx="8838051" cy="2181608"/>
          </a:xfrm>
        </p:grpSpPr>
        <p:grpSp>
          <p:nvGrpSpPr>
            <p:cNvPr id="6" name="Group 5">
              <a:extLst>
                <a:ext uri="{FF2B5EF4-FFF2-40B4-BE49-F238E27FC236}">
                  <a16:creationId xmlns:a16="http://schemas.microsoft.com/office/drawing/2014/main" id="{94BACBD9-C4B0-420D-88CC-4F67EAD82E0B}"/>
                </a:ext>
              </a:extLst>
            </p:cNvPr>
            <p:cNvGrpSpPr/>
            <p:nvPr/>
          </p:nvGrpSpPr>
          <p:grpSpPr>
            <a:xfrm>
              <a:off x="235789" y="751502"/>
              <a:ext cx="8838051" cy="1994387"/>
              <a:chOff x="1676180" y="841589"/>
              <a:chExt cx="8838051" cy="1994387"/>
            </a:xfrm>
          </p:grpSpPr>
          <p:pic>
            <p:nvPicPr>
              <p:cNvPr id="2" name="Picture 1"/>
              <p:cNvPicPr>
                <a:picLocks noChangeAspect="1"/>
              </p:cNvPicPr>
              <p:nvPr/>
            </p:nvPicPr>
            <p:blipFill>
              <a:blip r:embed="rId2" cstate="print"/>
              <a:stretch>
                <a:fillRect/>
              </a:stretch>
            </p:blipFill>
            <p:spPr>
              <a:xfrm>
                <a:off x="1676182" y="889597"/>
                <a:ext cx="4074670" cy="761978"/>
              </a:xfrm>
              <a:prstGeom prst="rect">
                <a:avLst/>
              </a:prstGeom>
            </p:spPr>
          </p:pic>
          <p:pic>
            <p:nvPicPr>
              <p:cNvPr id="8" name="Picture 7"/>
              <p:cNvPicPr>
                <a:picLocks noChangeAspect="1"/>
              </p:cNvPicPr>
              <p:nvPr/>
            </p:nvPicPr>
            <p:blipFill>
              <a:blip r:embed="rId3" cstate="print"/>
              <a:stretch>
                <a:fillRect/>
              </a:stretch>
            </p:blipFill>
            <p:spPr>
              <a:xfrm>
                <a:off x="6092731" y="841589"/>
                <a:ext cx="4073537" cy="809986"/>
              </a:xfrm>
              <a:prstGeom prst="rect">
                <a:avLst/>
              </a:prstGeom>
            </p:spPr>
          </p:pic>
          <p:pic>
            <p:nvPicPr>
              <p:cNvPr id="9" name="Picture 8"/>
              <p:cNvPicPr>
                <a:picLocks noChangeAspect="1"/>
              </p:cNvPicPr>
              <p:nvPr/>
            </p:nvPicPr>
            <p:blipFill>
              <a:blip r:embed="rId4" cstate="print"/>
              <a:stretch>
                <a:fillRect/>
              </a:stretch>
            </p:blipFill>
            <p:spPr>
              <a:xfrm>
                <a:off x="1676180" y="1991049"/>
                <a:ext cx="4074670" cy="794545"/>
              </a:xfrm>
              <a:prstGeom prst="rect">
                <a:avLst/>
              </a:prstGeom>
            </p:spPr>
          </p:pic>
          <p:pic>
            <p:nvPicPr>
              <p:cNvPr id="10" name="Picture 9"/>
              <p:cNvPicPr>
                <a:picLocks noChangeAspect="1"/>
              </p:cNvPicPr>
              <p:nvPr/>
            </p:nvPicPr>
            <p:blipFill>
              <a:blip r:embed="rId5" cstate="print"/>
              <a:stretch>
                <a:fillRect/>
              </a:stretch>
            </p:blipFill>
            <p:spPr>
              <a:xfrm>
                <a:off x="6092730" y="2001935"/>
                <a:ext cx="4074670" cy="834041"/>
              </a:xfrm>
              <a:prstGeom prst="rect">
                <a:avLst/>
              </a:prstGeom>
            </p:spPr>
          </p:pic>
          <p:cxnSp>
            <p:nvCxnSpPr>
              <p:cNvPr id="12" name="Straight Connector 11"/>
              <p:cNvCxnSpPr/>
              <p:nvPr/>
            </p:nvCxnSpPr>
            <p:spPr>
              <a:xfrm>
                <a:off x="1676180" y="1828800"/>
                <a:ext cx="8838051"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p:cNvCxnSpPr/>
            <p:nvPr/>
          </p:nvCxnSpPr>
          <p:spPr>
            <a:xfrm>
              <a:off x="4439022" y="79951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D913169A-A6BA-45D5-AFAB-AFE45219637E}"/>
              </a:ext>
            </a:extLst>
          </p:cNvPr>
          <p:cNvSpPr/>
          <p:nvPr/>
        </p:nvSpPr>
        <p:spPr>
          <a:xfrm>
            <a:off x="200679" y="3429000"/>
            <a:ext cx="602653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7" name="Rectangle 6">
            <a:extLst>
              <a:ext uri="{FF2B5EF4-FFF2-40B4-BE49-F238E27FC236}">
                <a16:creationId xmlns:a16="http://schemas.microsoft.com/office/drawing/2014/main" id="{77D80FC5-E1F8-48FD-8F6D-F93C853BBC38}"/>
              </a:ext>
            </a:extLst>
          </p:cNvPr>
          <p:cNvSpPr/>
          <p:nvPr/>
        </p:nvSpPr>
        <p:spPr>
          <a:xfrm>
            <a:off x="235790" y="5134829"/>
            <a:ext cx="599142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11" name="Picture 10">
            <a:extLst>
              <a:ext uri="{FF2B5EF4-FFF2-40B4-BE49-F238E27FC236}">
                <a16:creationId xmlns:a16="http://schemas.microsoft.com/office/drawing/2014/main" id="{90F76270-BB5B-431F-88D6-3385605B09A7}"/>
              </a:ext>
            </a:extLst>
          </p:cNvPr>
          <p:cNvPicPr>
            <a:picLocks noChangeAspect="1"/>
          </p:cNvPicPr>
          <p:nvPr/>
        </p:nvPicPr>
        <p:blipFill>
          <a:blip r:embed="rId6" cstate="print"/>
          <a:stretch>
            <a:fillRect/>
          </a:stretch>
        </p:blipFill>
        <p:spPr>
          <a:xfrm>
            <a:off x="6686779" y="5013647"/>
            <a:ext cx="4230635" cy="1673803"/>
          </a:xfrm>
          <a:prstGeom prst="rect">
            <a:avLst/>
          </a:prstGeom>
        </p:spPr>
      </p:pic>
      <p:grpSp>
        <p:nvGrpSpPr>
          <p:cNvPr id="16" name="Group 15">
            <a:extLst>
              <a:ext uri="{FF2B5EF4-FFF2-40B4-BE49-F238E27FC236}">
                <a16:creationId xmlns:a16="http://schemas.microsoft.com/office/drawing/2014/main" id="{416FB6E3-9D25-4251-8A51-EDF3C19FAE9C}"/>
              </a:ext>
            </a:extLst>
          </p:cNvPr>
          <p:cNvGrpSpPr/>
          <p:nvPr/>
        </p:nvGrpSpPr>
        <p:grpSpPr>
          <a:xfrm>
            <a:off x="6689109" y="2892650"/>
            <a:ext cx="4230634" cy="1864123"/>
            <a:chOff x="6689109" y="2892650"/>
            <a:chExt cx="4230634" cy="1864123"/>
          </a:xfrm>
        </p:grpSpPr>
        <p:pic>
          <p:nvPicPr>
            <p:cNvPr id="4" name="Picture 3">
              <a:extLst>
                <a:ext uri="{FF2B5EF4-FFF2-40B4-BE49-F238E27FC236}">
                  <a16:creationId xmlns:a16="http://schemas.microsoft.com/office/drawing/2014/main" id="{8C44EEF1-7FD6-4D12-BBEA-B28920F3D9BF}"/>
                </a:ext>
              </a:extLst>
            </p:cNvPr>
            <p:cNvPicPr>
              <a:picLocks noChangeAspect="1"/>
            </p:cNvPicPr>
            <p:nvPr/>
          </p:nvPicPr>
          <p:blipFill>
            <a:blip r:embed="rId7" cstate="print"/>
            <a:stretch>
              <a:fillRect/>
            </a:stretch>
          </p:blipFill>
          <p:spPr>
            <a:xfrm>
              <a:off x="6689109" y="2892650"/>
              <a:ext cx="4230634" cy="1864123"/>
            </a:xfrm>
            <a:prstGeom prst="rect">
              <a:avLst/>
            </a:prstGeom>
          </p:spPr>
        </p:pic>
        <p:sp>
          <p:nvSpPr>
            <p:cNvPr id="15" name="Rectangle 14">
              <a:extLst>
                <a:ext uri="{FF2B5EF4-FFF2-40B4-BE49-F238E27FC236}">
                  <a16:creationId xmlns:a16="http://schemas.microsoft.com/office/drawing/2014/main" id="{7E3C0CB4-1C58-4BD8-B3B3-6B27CDBD7A61}"/>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57244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p14="http://schemas.microsoft.com/office/powerpoint/2010/main" val="284262018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1676182" y="990600"/>
            <a:ext cx="8838049"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1805" y="66669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182" y="1419763"/>
            <a:ext cx="8838049" cy="12003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182" y="2743200"/>
            <a:ext cx="8838049"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629199" y="3500438"/>
            <a:ext cx="5252353" cy="1015663"/>
          </a:xfrm>
          <a:prstGeom prst="rect">
            <a:avLst/>
          </a:prstGeom>
          <a:solidFill>
            <a:schemeClr val="bg1"/>
          </a:solidFill>
          <a:ln w="22225">
            <a:solidFill>
              <a:schemeClr val="accent3">
                <a:lumMod val="50000"/>
              </a:schemeClr>
            </a:solidFill>
          </a:ln>
        </p:spPr>
        <p:txBody>
          <a:bodyPr wrap="square">
            <a:spAutoFit/>
          </a:bodyPr>
          <a:lstStyle/>
          <a:p>
            <a:pPr algn="just"/>
            <a:r>
              <a:rPr lang="en-IN" sz="2000"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cstate="print"/>
          <a:stretch>
            <a:fillRect/>
          </a:stretch>
        </p:blipFill>
        <p:spPr>
          <a:xfrm>
            <a:off x="1650785" y="4652971"/>
            <a:ext cx="4002453" cy="787195"/>
          </a:xfrm>
          <a:prstGeom prst="rect">
            <a:avLst/>
          </a:prstGeom>
        </p:spPr>
      </p:pic>
      <p:pic>
        <p:nvPicPr>
          <p:cNvPr id="8" name="Picture 7"/>
          <p:cNvPicPr>
            <a:picLocks noChangeAspect="1"/>
          </p:cNvPicPr>
          <p:nvPr/>
        </p:nvPicPr>
        <p:blipFill>
          <a:blip r:embed="rId3" cstate="print"/>
          <a:stretch>
            <a:fillRect/>
          </a:stretch>
        </p:blipFill>
        <p:spPr>
          <a:xfrm>
            <a:off x="6099097" y="5304354"/>
            <a:ext cx="4782455" cy="940028"/>
          </a:xfrm>
          <a:prstGeom prst="rect">
            <a:avLst/>
          </a:prstGeom>
        </p:spPr>
      </p:pic>
    </p:spTree>
    <p:extLst>
      <p:ext uri="{BB962C8B-B14F-4D97-AF65-F5344CB8AC3E}">
        <p14:creationId xmlns:p14="http://schemas.microsoft.com/office/powerpoint/2010/main" val="213036956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8794"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276600"/>
            <a:ext cx="3779902" cy="400110"/>
          </a:xfrm>
          <a:prstGeom prst="rect">
            <a:avLst/>
          </a:prstGeom>
          <a:solidFill>
            <a:schemeClr val="bg1"/>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182" y="4038600"/>
            <a:ext cx="8838049"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34397172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676182" y="160020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182" y="3429000"/>
            <a:ext cx="883804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182" y="4191000"/>
            <a:ext cx="876185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2667000"/>
            <a:ext cx="8685669"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372" y="107721"/>
            <a:ext cx="4723785" cy="400110"/>
          </a:xfrm>
          <a:prstGeom prst="rect">
            <a:avLst/>
          </a:prstGeom>
          <a:solidFill>
            <a:schemeClr val="bg1"/>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24521245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2872720"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991374729"/>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8702218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99399350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632644" y="2040489"/>
            <a:ext cx="8742812" cy="495300"/>
          </a:xfrm>
          <a:prstGeom prst="rect">
            <a:avLst/>
          </a:prstGeom>
        </p:spPr>
      </p:pic>
      <p:pic>
        <p:nvPicPr>
          <p:cNvPr id="10" name="Picture 9"/>
          <p:cNvPicPr>
            <a:picLocks noChangeAspect="1"/>
          </p:cNvPicPr>
          <p:nvPr/>
        </p:nvPicPr>
        <p:blipFill>
          <a:blip r:embed="rId4" cstate="print"/>
          <a:stretch>
            <a:fillRect/>
          </a:stretch>
        </p:blipFill>
        <p:spPr>
          <a:xfrm>
            <a:off x="1661216" y="2544014"/>
            <a:ext cx="8685669" cy="533400"/>
          </a:xfrm>
          <a:prstGeom prst="rect">
            <a:avLst/>
          </a:prstGeom>
        </p:spPr>
      </p:pic>
    </p:spTree>
    <p:extLst>
      <p:ext uri="{BB962C8B-B14F-4D97-AF65-F5344CB8AC3E}">
        <p14:creationId xmlns:p14="http://schemas.microsoft.com/office/powerpoint/2010/main" val="1668083982"/>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4876726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308860" y="762002"/>
            <a:ext cx="9129181"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140297080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Arial" pitchFamily="34" charset="0"/>
                <a:cs typeface="Arial" pitchFamily="34" charset="0"/>
              </a:rPr>
              <a:t>Data is any </a:t>
            </a:r>
            <a:r>
              <a:rPr lang="en-US" sz="2400" b="1" dirty="0">
                <a:solidFill>
                  <a:srgbClr val="0070C0"/>
                </a:solidFill>
                <a:latin typeface="Arial" pitchFamily="34" charset="0"/>
                <a:cs typeface="Arial" pitchFamily="34" charset="0"/>
              </a:rPr>
              <a:t>facts</a:t>
            </a:r>
            <a:r>
              <a:rPr lang="en-US" sz="2400" dirty="0">
                <a:latin typeface="Arial" pitchFamily="34" charset="0"/>
                <a:cs typeface="Arial" pitchFamily="34" charset="0"/>
              </a:rPr>
              <a:t> that can be recorded and that can be processed by a computer. 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number, text,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b="1"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images, audio, video,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signal</a:t>
            </a:r>
            <a:endParaRPr lang="en-US" sz="1600" dirty="0">
              <a:latin typeface="Arial" pitchFamily="34"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Arial" panose="020B0604020202020204" pitchFamily="34" charset="0"/>
                <a:cs typeface="Arial" panose="020B0604020202020204" pitchFamily="34" charset="0"/>
              </a:rPr>
              <a:t>Remember:</a:t>
            </a:r>
          </a:p>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a16="http://schemas.microsoft.com/office/drawing/2014/main" val="20000"/>
                    </a:ext>
                  </a:extLst>
                </a:gridCol>
                <a:gridCol w="518092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55590171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24137412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cstate="print"/>
          <a:stretch>
            <a:fillRect/>
          </a:stretch>
        </p:blipFill>
        <p:spPr>
          <a:xfrm>
            <a:off x="1676182" y="4167198"/>
            <a:ext cx="5934547" cy="833438"/>
          </a:xfrm>
          <a:prstGeom prst="rect">
            <a:avLst/>
          </a:prstGeom>
        </p:spPr>
      </p:pic>
      <p:pic>
        <p:nvPicPr>
          <p:cNvPr id="13" name="Picture 12"/>
          <p:cNvPicPr>
            <a:picLocks noChangeAspect="1"/>
          </p:cNvPicPr>
          <p:nvPr/>
        </p:nvPicPr>
        <p:blipFill>
          <a:blip r:embed="rId4" cstate="print"/>
          <a:stretch>
            <a:fillRect/>
          </a:stretch>
        </p:blipFill>
        <p:spPr>
          <a:xfrm>
            <a:off x="1676182" y="5359372"/>
            <a:ext cx="5934547" cy="889028"/>
          </a:xfrm>
          <a:prstGeom prst="rect">
            <a:avLst/>
          </a:prstGeom>
        </p:spPr>
      </p:pic>
      <p:sp>
        <p:nvSpPr>
          <p:cNvPr id="8" name="Rectangle 7"/>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9" name="Rectangle 8"/>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2390685230"/>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466620" y="5014753"/>
            <a:ext cx="9414932" cy="1200329"/>
          </a:xfrm>
          <a:prstGeom prst="rect">
            <a:avLst/>
          </a:prstGeom>
          <a:solidFill>
            <a:schemeClr val="bg1"/>
          </a:solidFill>
        </p:spPr>
        <p:txBody>
          <a:bodyPr wrap="square">
            <a:spAutoFit/>
          </a:bodyPr>
          <a:lstStyle/>
          <a:p>
            <a:r>
              <a:rPr lang="en-IN" sz="2400" dirty="0">
                <a:solidFill>
                  <a:srgbClr val="242729"/>
                </a:solidFill>
                <a:latin typeface="Segoe UI Light" panose="020B0502040204020203" pitchFamily="34" charset="0"/>
                <a:cs typeface="Segoe UI Light" panose="020B0502040204020203" pitchFamily="34" charset="0"/>
              </a:rPr>
              <a:t>"An aggregate function may </a:t>
            </a:r>
            <a:r>
              <a:rPr lang="en-IN" sz="2400" b="1" i="1" dirty="0">
                <a:solidFill>
                  <a:srgbClr val="C00000"/>
                </a:solidFill>
                <a:latin typeface="Segoe UI Light" panose="020B0502040204020203" pitchFamily="34" charset="0"/>
                <a:cs typeface="Segoe UI Light" panose="020B0502040204020203" pitchFamily="34" charset="0"/>
              </a:rPr>
              <a:t>not</a:t>
            </a:r>
            <a:r>
              <a:rPr lang="en-IN" sz="2400" dirty="0">
                <a:solidFill>
                  <a:srgbClr val="242729"/>
                </a:solidFill>
                <a:latin typeface="Segoe UI Light" panose="020B0502040204020203" pitchFamily="34" charset="0"/>
                <a:cs typeface="Segoe UI Light" panose="020B0502040204020203" pitchFamily="34" charset="0"/>
              </a:rPr>
              <a:t> appear in the </a:t>
            </a:r>
            <a:r>
              <a:rPr lang="en-IN" sz="2400" b="1" i="1" dirty="0">
                <a:solidFill>
                  <a:srgbClr val="C00000"/>
                </a:solidFill>
                <a:latin typeface="Segoe UI Light" panose="020B0502040204020203" pitchFamily="34" charset="0"/>
                <a:cs typeface="Segoe UI Light" panose="020B0502040204020203" pitchFamily="34" charset="0"/>
              </a:rPr>
              <a:t>WHERE clause</a:t>
            </a:r>
            <a:r>
              <a:rPr lang="en-IN" sz="24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400" b="1" i="1" dirty="0">
                <a:solidFill>
                  <a:srgbClr val="242729"/>
                </a:solidFill>
                <a:latin typeface="Segoe UI Light" panose="020B0502040204020203" pitchFamily="34" charset="0"/>
                <a:cs typeface="Segoe UI Light" panose="020B0502040204020203" pitchFamily="34" charset="0"/>
              </a:rPr>
              <a:t>WHERE</a:t>
            </a:r>
            <a:r>
              <a:rPr lang="en-IN" sz="2400" dirty="0">
                <a:solidFill>
                  <a:srgbClr val="242729"/>
                </a:solidFill>
                <a:latin typeface="Segoe UI Light" panose="020B0502040204020203" pitchFamily="34" charset="0"/>
                <a:cs typeface="Segoe UI Light" panose="020B0502040204020203" pitchFamily="34" charset="0"/>
              </a:rPr>
              <a:t> or </a:t>
            </a:r>
            <a:r>
              <a:rPr lang="en-IN" sz="2400" b="1" i="1" dirty="0">
                <a:solidFill>
                  <a:srgbClr val="242729"/>
                </a:solidFill>
                <a:latin typeface="Segoe UI Light" panose="020B0502040204020203" pitchFamily="34" charset="0"/>
                <a:cs typeface="Segoe UI Light" panose="020B0502040204020203" pitchFamily="34" charset="0"/>
              </a:rPr>
              <a:t>HAVING</a:t>
            </a:r>
            <a:r>
              <a:rPr lang="en-IN" sz="24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4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203759798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120181414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3750481950"/>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a16="http://schemas.microsoft.com/office/drawing/2014/main" val="20000"/>
                    </a:ext>
                  </a:extLst>
                </a:gridCol>
                <a:gridCol w="60952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9" name="Rectangle 8"/>
          <p:cNvSpPr/>
          <p:nvPr/>
        </p:nvSpPr>
        <p:spPr>
          <a:xfrm>
            <a:off x="1676182" y="210901"/>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348043503"/>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55560406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cstate="print"/>
            <a:stretch>
              <a:fillRect/>
            </a:stretch>
          </p:blipFill>
          <p:spPr>
            <a:xfrm>
              <a:off x="228600" y="3402281"/>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val="1373187769"/>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400319213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a:t>
            </a:r>
            <a:r>
              <a:rPr lang="en-IN" sz="2000" b="1" i="1" dirty="0">
                <a:latin typeface="Segoe UI Light" panose="020B0502040204020203" pitchFamily="34" charset="0"/>
                <a:cs typeface="Segoe UI Light" panose="020B0502040204020203" pitchFamily="34" charset="0"/>
              </a:rPr>
              <a:t>HAVING</a:t>
            </a:r>
            <a:r>
              <a:rPr lang="en-IN" sz="2000" dirty="0">
                <a:latin typeface="Segoe UI Light" panose="020B0502040204020203" pitchFamily="34" charset="0"/>
                <a:cs typeface="Segoe UI Light" panose="020B0502040204020203" pitchFamily="34" charset="0"/>
              </a:rPr>
              <a:t> clause is often used with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to filter groups based on a specified condition. If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cstate="print"/>
          <a:stretch>
            <a:fillRect/>
          </a:stretch>
        </p:blipFill>
        <p:spPr>
          <a:xfrm>
            <a:off x="1904752" y="3272917"/>
            <a:ext cx="8380909" cy="685994"/>
          </a:xfrm>
          <a:prstGeom prst="rect">
            <a:avLst/>
          </a:prstGeom>
        </p:spPr>
      </p:pic>
    </p:spTree>
    <p:extLst>
      <p:ext uri="{BB962C8B-B14F-4D97-AF65-F5344CB8AC3E}">
        <p14:creationId xmlns:p14="http://schemas.microsoft.com/office/powerpoint/2010/main" val="327245183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b="1"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b="1"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b="1"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b="1"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val="115008520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1425209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b="1" i="1"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b="1" i="1"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b="1" i="1" dirty="0">
                <a:solidFill>
                  <a:srgbClr val="0070C0"/>
                </a:solidFill>
                <a:latin typeface="Arial" panose="020B0604020202020204" pitchFamily="34" charset="0"/>
                <a:cs typeface="Arial" panose="020B0604020202020204" pitchFamily="34" charset="0"/>
              </a:rPr>
              <a:t>SUM , MIN, MAX, AVG</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1189554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24188299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27485230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1731595" y="5483267"/>
            <a:ext cx="6779388" cy="875871"/>
          </a:xfrm>
          <a:prstGeom prst="rect">
            <a:avLst/>
          </a:prstGeom>
        </p:spPr>
      </p:pic>
    </p:spTree>
    <p:extLst>
      <p:ext uri="{BB962C8B-B14F-4D97-AF65-F5344CB8AC3E}">
        <p14:creationId xmlns:p14="http://schemas.microsoft.com/office/powerpoint/2010/main" val="203278187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1904752" y="3276600"/>
            <a:ext cx="1523802" cy="3048000"/>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p14="http://schemas.microsoft.com/office/powerpoint/2010/main" val="82624615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599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08324"/>
          </a:xfrm>
          <a:prstGeom prst="rect">
            <a:avLst/>
          </a:prstGeom>
        </p:spPr>
        <p:txBody>
          <a:bodyPr wrap="square">
            <a:spAutoFit/>
          </a:bodyPr>
          <a:lstStyle/>
          <a:p>
            <a:r>
              <a:rPr lang="en-US" sz="2000" dirty="0">
                <a:solidFill>
                  <a:srgbClr val="FF0000"/>
                </a:solidFill>
                <a:latin typeface="Open Sans"/>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Open Sans"/>
              </a:rPr>
              <a:t>A </a:t>
            </a:r>
            <a:r>
              <a:rPr lang="en-IN" sz="2000" b="1" dirty="0">
                <a:solidFill>
                  <a:srgbClr val="303030"/>
                </a:solidFill>
                <a:latin typeface="Open Sans"/>
              </a:rPr>
              <a:t>NULL</a:t>
            </a:r>
            <a:r>
              <a:rPr lang="en-IN" sz="2000" dirty="0">
                <a:solidFill>
                  <a:srgbClr val="303030"/>
                </a:solidFill>
                <a:latin typeface="Open Sans"/>
              </a:rPr>
              <a:t> value is not treated as a </a:t>
            </a:r>
            <a:r>
              <a:rPr lang="en-IN" sz="2000" b="1" dirty="0">
                <a:solidFill>
                  <a:srgbClr val="303030"/>
                </a:solidFill>
                <a:latin typeface="Open Sans"/>
              </a:rPr>
              <a:t>blank</a:t>
            </a:r>
            <a:r>
              <a:rPr lang="en-IN" sz="2000" dirty="0">
                <a:solidFill>
                  <a:srgbClr val="303030"/>
                </a:solidFill>
                <a:latin typeface="Open Sans"/>
              </a:rPr>
              <a:t> or </a:t>
            </a:r>
            <a:r>
              <a:rPr lang="en-IN" sz="2000" b="1" dirty="0">
                <a:solidFill>
                  <a:srgbClr val="303030"/>
                </a:solidFill>
                <a:latin typeface="Open Sans"/>
              </a:rPr>
              <a:t>0</a:t>
            </a:r>
            <a:r>
              <a:rPr lang="en-IN" sz="2000" dirty="0">
                <a:solidFill>
                  <a:srgbClr val="303030"/>
                </a:solidFill>
                <a:latin typeface="Open Sans"/>
              </a:rPr>
              <a:t>.</a:t>
            </a:r>
          </a:p>
          <a:p>
            <a:pPr marL="342900" indent="-342900">
              <a:buFont typeface="Arial" panose="020B0604020202020204" pitchFamily="34" charset="0"/>
              <a:buChar char="•"/>
            </a:pPr>
            <a:endParaRPr lang="en-IN" sz="800" dirty="0">
              <a:solidFill>
                <a:srgbClr val="303030"/>
              </a:solidFill>
              <a:latin typeface="Open Sans"/>
            </a:endParaRPr>
          </a:p>
          <a:p>
            <a:pPr marL="342900" indent="-342900">
              <a:buFont typeface="Arial" panose="020B0604020202020204" pitchFamily="34" charset="0"/>
              <a:buChar char="•"/>
            </a:pPr>
            <a:r>
              <a:rPr lang="en-US" sz="2000" b="1" dirty="0">
                <a:solidFill>
                  <a:srgbClr val="303030"/>
                </a:solidFill>
                <a:latin typeface="Open Sans"/>
              </a:rPr>
              <a:t>Degree d(R)</a:t>
            </a:r>
            <a:r>
              <a:rPr lang="en-US" sz="2000" dirty="0">
                <a:solidFill>
                  <a:srgbClr val="303030"/>
                </a:solidFill>
                <a:latin typeface="Open Sans"/>
              </a:rPr>
              <a:t>: Total no. of attributes/columns present in a relation/table is called degree of the relation and is denoted by </a:t>
            </a:r>
            <a:r>
              <a:rPr lang="en-US" sz="2000" b="1" dirty="0">
                <a:solidFill>
                  <a:srgbClr val="303030"/>
                </a:solidFill>
                <a:latin typeface="Open Sans"/>
              </a:rPr>
              <a:t>d(R).</a:t>
            </a:r>
          </a:p>
          <a:p>
            <a:pPr marL="342900" indent="-342900">
              <a:buFont typeface="Arial" panose="020B0604020202020204" pitchFamily="34" charset="0"/>
              <a:buChar char="•"/>
            </a:pPr>
            <a:endParaRPr lang="en-IN" sz="800" b="1"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Open Sans"/>
              </a:rPr>
              <a:t>Cardinality |R|</a:t>
            </a:r>
            <a:r>
              <a:rPr lang="en-US" sz="2000" dirty="0">
                <a:solidFill>
                  <a:srgbClr val="303030"/>
                </a:solidFill>
                <a:latin typeface="Open Sans"/>
              </a:rPr>
              <a:t>: Total no. of tuples present in a relation or Rows present in a table, is called cardinality of a relation and is denoted by </a:t>
            </a:r>
            <a:r>
              <a:rPr lang="en-US" sz="2000" b="1" dirty="0">
                <a:solidFill>
                  <a:srgbClr val="303030"/>
                </a:solidFill>
                <a:latin typeface="Open Sans"/>
              </a:rPr>
              <a:t>|R|.</a:t>
            </a:r>
            <a:endParaRPr lang="en-IN" sz="2000" b="1" dirty="0"/>
          </a:p>
        </p:txBody>
      </p:sp>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78474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6371989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86675371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4002861257"/>
      </p:ext>
    </p:extLst>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371542444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8880294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0856568"/>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403008378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625000132"/>
      </p:ext>
    </p:extLst>
  </p:cSld>
  <p:clrMapOvr>
    <a:masterClrMapping/>
  </p:clrMapOvr>
  <p:transition spd="slow"/>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701659357"/>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7647403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32169368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62458651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339801973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055927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7784877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6688622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118980210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0656743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474680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79439524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173532869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948513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426901781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416864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6649573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08405005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val="27279365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p14="http://schemas.microsoft.com/office/powerpoint/2010/main" val="425392586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40225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257939688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00131" y="837685"/>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553352" y="1412776"/>
            <a:ext cx="11083708"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419307" y="2357198"/>
            <a:ext cx="5693722" cy="450080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44624"/>
            <a:ext cx="3395674" cy="575075"/>
          </a:xfrm>
          <a:prstGeom prst="rect">
            <a:avLst/>
          </a:prstGeom>
        </p:spPr>
      </p:pic>
      <p:sp>
        <p:nvSpPr>
          <p:cNvPr id="8" name="Rectangle 7"/>
          <p:cNvSpPr/>
          <p:nvPr/>
        </p:nvSpPr>
        <p:spPr>
          <a:xfrm>
            <a:off x="190550" y="838202"/>
            <a:ext cx="1180931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a:t>
            </a:r>
            <a:r>
              <a:rPr lang="en-IN" dirty="0"/>
              <a:t>BOOKNAME</a:t>
            </a:r>
            <a:r>
              <a:rPr lang="en-US" dirty="0"/>
              <a:t>,  TYPE, COUNT(*) "TOTAL </a:t>
            </a:r>
            <a:r>
              <a:rPr lang="en-IN" dirty="0"/>
              <a:t>STUDENTS</a:t>
            </a:r>
            <a:r>
              <a:rPr lang="en-US" dirty="0"/>
              <a:t>", </a:t>
            </a:r>
            <a:r>
              <a:rPr lang="en-IN" dirty="0"/>
              <a:t>COST</a:t>
            </a:r>
            <a:r>
              <a:rPr lang="en-US" dirty="0"/>
              <a:t>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t>STUDENT, BOOKS</a:t>
            </a:r>
            <a:r>
              <a:rPr lang="en-US" dirty="0"/>
              <a:t> GROUP BY </a:t>
            </a:r>
            <a:r>
              <a:rPr lang="en-IN" dirty="0"/>
              <a:t>BOOKNAME, TYPE</a:t>
            </a:r>
            <a:r>
              <a:rPr lang="en-US" dirty="0"/>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3"/>
          <a:stretch>
            <a:fillRect/>
          </a:stretch>
        </p:blipFill>
        <p:spPr>
          <a:xfrm>
            <a:off x="118543" y="1703036"/>
            <a:ext cx="5421052" cy="4316762"/>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2"/>
          <a:stretch>
            <a:fillRect/>
          </a:stretch>
        </p:blipFill>
        <p:spPr>
          <a:xfrm>
            <a:off x="118541" y="2882296"/>
            <a:ext cx="12071871" cy="3975704"/>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91046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0550" y="44624"/>
            <a:ext cx="5904656"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Note: </a:t>
            </a:r>
          </a:p>
          <a:p>
            <a:pPr marL="342900" indent="-342900">
              <a:buFont typeface="Arial" panose="020B0604020202020204" pitchFamily="34" charset="0"/>
              <a:buChar char="•"/>
            </a:pPr>
            <a:r>
              <a:rPr lang="en-IN" sz="2400" b="1" dirty="0">
                <a:latin typeface="Arial" panose="020B0604020202020204" pitchFamily="34" charset="0"/>
                <a:cs typeface="Arial" panose="020B0604020202020204" pitchFamily="34" charset="0"/>
              </a:rPr>
              <a:t>ON </a:t>
            </a:r>
            <a:r>
              <a:rPr lang="en-IN" sz="2000" dirty="0">
                <a:latin typeface="Arial" panose="020B0604020202020204" pitchFamily="34" charset="0"/>
                <a:cs typeface="Arial" panose="020B0604020202020204" pitchFamily="34" charset="0"/>
              </a:rPr>
              <a:t>clause is optional, If not given </a:t>
            </a:r>
            <a:r>
              <a:rPr lang="en-IN" sz="2000" i="1" dirty="0">
                <a:solidFill>
                  <a:srgbClr val="006C86"/>
                </a:solidFill>
                <a:latin typeface="Arial" panose="020B0604020202020204" pitchFamily="34" charset="0"/>
                <a:cs typeface="Arial" panose="020B0604020202020204" pitchFamily="34" charset="0"/>
              </a:rPr>
              <a:t>INNER</a:t>
            </a:r>
            <a:r>
              <a:rPr lang="en-IN" sz="2000" i="1" dirty="0">
                <a:solidFill>
                  <a:srgbClr val="006C86"/>
                </a:solidFill>
                <a:latin typeface="Arial" panose="020B0604020202020204" pitchFamily="34" charset="0"/>
                <a:ea typeface="Times New Roman" panose="02020603050405020304" pitchFamily="18" charset="0"/>
              </a:rPr>
              <a:t> </a:t>
            </a:r>
            <a:r>
              <a:rPr lang="en-IN" sz="2000" i="1" dirty="0">
                <a:solidFill>
                  <a:srgbClr val="006C86"/>
                </a:solidFill>
                <a:latin typeface="Arial" panose="020B0604020202020204" pitchFamily="34" charset="0"/>
                <a:cs typeface="Arial" panose="020B0604020202020204" pitchFamily="34" charset="0"/>
              </a:rPr>
              <a:t>JOIN </a:t>
            </a:r>
            <a:r>
              <a:rPr lang="en-IN" sz="2000" dirty="0">
                <a:latin typeface="Arial" panose="020B0604020202020204" pitchFamily="34" charset="0"/>
                <a:cs typeface="Arial" panose="020B0604020202020204" pitchFamily="34" charset="0"/>
              </a:rPr>
              <a:t>works like </a:t>
            </a:r>
            <a:r>
              <a:rPr lang="en-IN" sz="2000" i="1" dirty="0">
                <a:solidFill>
                  <a:srgbClr val="006C86"/>
                </a:solidFill>
                <a:latin typeface="Arial" panose="020B0604020202020204" pitchFamily="34" charset="0"/>
                <a:cs typeface="Arial" panose="020B0604020202020204" pitchFamily="34" charset="0"/>
              </a:rPr>
              <a:t>CROSS JOIN.</a:t>
            </a:r>
            <a:endParaRPr lang="en-US" sz="2000" i="1" dirty="0">
              <a:solidFill>
                <a:srgbClr val="006C86"/>
              </a:solidFill>
            </a:endParaRPr>
          </a:p>
        </p:txBody>
      </p:sp>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p>
          <a:p>
            <a:endParaRPr lang="en-IN" dirty="0">
              <a:latin typeface="Arial" panose="020B0604020202020204" pitchFamily="34" charset="0"/>
              <a:cs typeface="Arial" panose="020B0604020202020204" pitchFamily="34" charset="0"/>
            </a:endParaRPr>
          </a:p>
          <a:p>
            <a:r>
              <a:rPr lang="en-IN" sz="2400" b="1"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Arial" panose="020B0604020202020204" pitchFamily="34" charset="0"/>
                <a:cs typeface="Arial" panose="020B0604020202020204" pitchFamily="34" charset="0"/>
              </a:rPr>
              <a:t>The columns listed in the USING clause can’t have any </a:t>
            </a:r>
          </a:p>
          <a:p>
            <a:r>
              <a:rPr lang="en-IN" sz="2000" b="1" i="1" dirty="0">
                <a:solidFill>
                  <a:srgbClr val="0083A2"/>
                </a:solidFill>
                <a:latin typeface="Arial" panose="020B0604020202020204" pitchFamily="34" charset="0"/>
                <a:cs typeface="Arial" panose="020B0604020202020204" pitchFamily="34" charset="0"/>
              </a:rPr>
              <a:t>     qualifiers in the statement.</a:t>
            </a:r>
            <a:endParaRPr lang="en-IN" b="1" i="1" dirty="0">
              <a:solidFill>
                <a:srgbClr val="0083A2"/>
              </a:solidFill>
              <a:latin typeface="Arial" panose="020B0604020202020204" pitchFamily="34"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90550" y="44624"/>
            <a:ext cx="5616624"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Inner join returns rows when there is at least one match in both tables.</a:t>
            </a:r>
            <a:endParaRPr lang="en-IN" sz="2400" dirty="0">
              <a:solidFill>
                <a:schemeClr val="tx1">
                  <a:lumMod val="75000"/>
                  <a:lumOff val="25000"/>
                </a:schemeClr>
              </a:solidFill>
            </a:endParaRP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D</a:t>
            </a:r>
            <a:r>
              <a:rPr lang="en-US" sz="2000" b="1" dirty="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a:latin typeface="Calibri" panose="020F0502020204030204" pitchFamily="34" charset="0"/>
                <a:ea typeface="Calibri" panose="020F0502020204030204" pitchFamily="34" charset="0"/>
                <a:cs typeface="Times New Roman" panose="02020603050405020304" pitchFamily="18" charset="0"/>
              </a:rPr>
              <a:t>, etc.</a:t>
            </a:r>
          </a:p>
        </p:txBody>
      </p:sp>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904739"/>
            <a:ext cx="11631458"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a:t>
            </a:r>
            <a:r>
              <a:rPr lang="en-IN" sz="2000" dirty="0">
                <a:solidFill>
                  <a:srgbClr val="C74C49"/>
                </a:solidFill>
                <a:latin typeface="Arial" panose="020B0604020202020204" pitchFamily="34" charset="0"/>
                <a:cs typeface="Arial" panose="020B0604020202020204" pitchFamily="34" charset="0"/>
              </a:rPr>
              <a:t>NATURAL JOIN </a:t>
            </a:r>
            <a:r>
              <a:rPr lang="en-IN" sz="2000" dirty="0">
                <a:latin typeface="Arial" panose="020B0604020202020204" pitchFamily="34" charset="0"/>
                <a:cs typeface="Arial" panose="020B0604020202020204" pitchFamily="34" charset="0"/>
              </a:rPr>
              <a:t>is such a join that performs the same task as an </a:t>
            </a:r>
            <a:r>
              <a:rPr lang="en-IN" sz="2000" dirty="0">
                <a:solidFill>
                  <a:srgbClr val="C74C49"/>
                </a:solidFill>
                <a:latin typeface="Arial" panose="020B0604020202020204" pitchFamily="34" charset="0"/>
                <a:cs typeface="Arial" panose="020B0604020202020204" pitchFamily="34" charset="0"/>
              </a:rPr>
              <a:t>INNER JOIN</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184979" y="1363201"/>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027778"/>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543697"/>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188548"/>
            <a:ext cx="7128792" cy="2431435"/>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200" dirty="0">
                <a:latin typeface="Arial" panose="020B0604020202020204" pitchFamily="34" charset="0"/>
                <a:cs typeface="Arial" panose="020B0604020202020204" pitchFamily="34" charset="0"/>
              </a:rPr>
              <a:t>If the column-names are not same, then NATURAL JOIN will work as CROSS JOIN.</a:t>
            </a:r>
          </a:p>
          <a:p>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200" dirty="0">
                <a:latin typeface="Arial" pitchFamily="34" charset="0"/>
                <a:cs typeface="Arial" pitchFamily="34" charset="0"/>
              </a:rPr>
              <a:t>A NATURAL JOIN can be used with a LEFT OUTER join, or a RIGHT OUTER join.</a:t>
            </a:r>
          </a:p>
          <a:p>
            <a:endParaRPr lang="en-IN" sz="240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580401"/>
            <a:ext cx="4176464" cy="1104663"/>
          </a:xfrm>
          <a:prstGeom prst="rect">
            <a:avLst/>
          </a:prstGeom>
        </p:spPr>
      </p:pic>
      <p:sp>
        <p:nvSpPr>
          <p:cNvPr id="6" name="Rectangle 5"/>
          <p:cNvSpPr/>
          <p:nvPr/>
        </p:nvSpPr>
        <p:spPr>
          <a:xfrm>
            <a:off x="54422" y="28668"/>
            <a:ext cx="7840984"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a:t>
            </a:r>
            <a:r>
              <a:rPr lang="en-IN" sz="2000" dirty="0">
                <a:solidFill>
                  <a:srgbClr val="C74C49"/>
                </a:solidFill>
                <a:latin typeface="Arial" panose="020B0604020202020204" pitchFamily="34" charset="0"/>
                <a:cs typeface="Arial" panose="020B0604020202020204" pitchFamily="34" charset="0"/>
              </a:rPr>
              <a:t>SIMPLE</a:t>
            </a:r>
            <a:r>
              <a:rPr lang="en-IN" sz="2000" dirty="0">
                <a:latin typeface="Arial" panose="020B0604020202020204" pitchFamily="34" charset="0"/>
                <a:cs typeface="Arial" panose="020B0604020202020204" pitchFamily="34" charset="0"/>
              </a:rPr>
              <a:t> </a:t>
            </a:r>
            <a:r>
              <a:rPr lang="en-IN" sz="2000" dirty="0">
                <a:solidFill>
                  <a:srgbClr val="C74C49"/>
                </a:solidFill>
                <a:latin typeface="Arial" panose="020B0604020202020204" pitchFamily="34" charset="0"/>
                <a:cs typeface="Arial" panose="020B0604020202020204" pitchFamily="34" charset="0"/>
              </a:rPr>
              <a:t>JOIN</a:t>
            </a:r>
            <a:r>
              <a:rPr lang="en-IN" sz="2000" dirty="0">
                <a:latin typeface="Arial" panose="020B0604020202020204" pitchFamily="34" charset="0"/>
                <a:cs typeface="Arial" panose="020B0604020202020204" pitchFamily="34" charset="0"/>
              </a:rPr>
              <a:t> is such a join that performs the same task as an </a:t>
            </a:r>
            <a:r>
              <a:rPr lang="en-IN" sz="2000" dirty="0">
                <a:solidFill>
                  <a:srgbClr val="C74C49"/>
                </a:solidFill>
                <a:latin typeface="Arial" panose="020B0604020202020204" pitchFamily="34" charset="0"/>
                <a:cs typeface="Arial" panose="020B0604020202020204" pitchFamily="34" charset="0"/>
              </a:rPr>
              <a:t>INNER</a:t>
            </a:r>
            <a:r>
              <a:rPr lang="en-IN" sz="2000" dirty="0">
                <a:latin typeface="Arial" panose="020B0604020202020204" pitchFamily="34" charset="0"/>
                <a:cs typeface="Arial" panose="020B0604020202020204" pitchFamily="34" charset="0"/>
              </a:rPr>
              <a:t> </a:t>
            </a:r>
            <a:r>
              <a:rPr lang="en-IN" sz="2000" dirty="0">
                <a:solidFill>
                  <a:srgbClr val="C74C49"/>
                </a:solidFill>
                <a:latin typeface="Arial" panose="020B0604020202020204" pitchFamily="34" charset="0"/>
                <a:cs typeface="Arial" panose="020B0604020202020204" pitchFamily="34" charset="0"/>
              </a:rPr>
              <a:t>JOIN</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707886"/>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O.STUDENTID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2"/>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2"/>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2247236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a:t> </a:t>
            </a:r>
            <a:r>
              <a:rPr lang="en-US" sz="2000" b="1" dirty="0"/>
              <a:t>structure</a:t>
            </a:r>
            <a:r>
              <a:rPr lang="en-US" sz="2000" dirty="0"/>
              <a:t>. A structure is a collection of </a:t>
            </a:r>
            <a:r>
              <a:rPr lang="en-US" sz="2000" b="1" dirty="0"/>
              <a:t>variables</a:t>
            </a:r>
            <a:r>
              <a:rPr lang="en-US" sz="2000" dirty="0"/>
              <a:t> under a single name. These </a:t>
            </a:r>
            <a:r>
              <a:rPr lang="en-US" sz="2000" b="1" dirty="0"/>
              <a:t>variables</a:t>
            </a:r>
            <a:r>
              <a:rPr lang="en-US" sz="2000" dirty="0"/>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a:latin typeface="Calibri" panose="020F0502020204030204" pitchFamily="34" charset="0"/>
                <a:ea typeface="Calibri" panose="020F0502020204030204" pitchFamily="34" charset="0"/>
                <a:cs typeface="Times New Roman" panose="02020603050405020304" pitchFamily="18" charset="0"/>
              </a:rPr>
              <a:t>s used to define rules to allow or restrict what values can be stored in columns.</a:t>
            </a:r>
          </a:p>
        </p:txBody>
      </p:sp>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4650199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9042589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182" y="143470"/>
            <a:ext cx="8533289"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cstate="print"/>
          <a:stretch>
            <a:fillRect/>
          </a:stretch>
        </p:blipFill>
        <p:spPr>
          <a:xfrm>
            <a:off x="1709825" y="1219200"/>
            <a:ext cx="8499646" cy="990600"/>
          </a:xfrm>
          <a:prstGeom prst="rect">
            <a:avLst/>
          </a:prstGeom>
        </p:spPr>
      </p:pic>
      <p:pic>
        <p:nvPicPr>
          <p:cNvPr id="8" name="Picture 7"/>
          <p:cNvPicPr>
            <a:picLocks noChangeAspect="1"/>
          </p:cNvPicPr>
          <p:nvPr/>
        </p:nvPicPr>
        <p:blipFill>
          <a:blip r:embed="rId3" cstate="print"/>
          <a:stretch>
            <a:fillRect/>
          </a:stretch>
        </p:blipFill>
        <p:spPr>
          <a:xfrm>
            <a:off x="2366689" y="3475177"/>
            <a:ext cx="7300203" cy="685799"/>
          </a:xfrm>
          <a:prstGeom prst="rect">
            <a:avLst/>
          </a:prstGeom>
        </p:spPr>
      </p:pic>
      <p:pic>
        <p:nvPicPr>
          <p:cNvPr id="10" name="Picture 9"/>
          <p:cNvPicPr>
            <a:picLocks noChangeAspect="1"/>
          </p:cNvPicPr>
          <p:nvPr/>
        </p:nvPicPr>
        <p:blipFill>
          <a:blip r:embed="rId4" cstate="print"/>
          <a:stretch>
            <a:fillRect/>
          </a:stretch>
        </p:blipFill>
        <p:spPr>
          <a:xfrm>
            <a:off x="2366689" y="4341600"/>
            <a:ext cx="7185916" cy="687600"/>
          </a:xfrm>
          <a:prstGeom prst="rect">
            <a:avLst/>
          </a:prstGeom>
        </p:spPr>
      </p:pic>
      <p:pic>
        <p:nvPicPr>
          <p:cNvPr id="11" name="Picture 10"/>
          <p:cNvPicPr>
            <a:picLocks noChangeAspect="1"/>
          </p:cNvPicPr>
          <p:nvPr/>
        </p:nvPicPr>
        <p:blipFill>
          <a:blip r:embed="rId5" cstate="print"/>
          <a:stretch>
            <a:fillRect/>
          </a:stretch>
        </p:blipFill>
        <p:spPr>
          <a:xfrm>
            <a:off x="2349869" y="5257800"/>
            <a:ext cx="7185916" cy="687600"/>
          </a:xfrm>
          <a:prstGeom prst="rect">
            <a:avLst/>
          </a:prstGeom>
        </p:spPr>
      </p:pic>
    </p:spTree>
    <p:extLst>
      <p:ext uri="{BB962C8B-B14F-4D97-AF65-F5344CB8AC3E}">
        <p14:creationId xmlns:p14="http://schemas.microsoft.com/office/powerpoint/2010/main" val="429217337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1599992" y="838202"/>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599992" y="3705763"/>
            <a:ext cx="899043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182" y="2136101"/>
            <a:ext cx="4571405"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3777" y="1985813"/>
            <a:ext cx="4266645"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147465826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4720" y="3962400"/>
            <a:ext cx="1743482" cy="1065600"/>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8529" y="4495802"/>
            <a:ext cx="1980942" cy="1063977"/>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1599992" y="753310"/>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599992" y="2401671"/>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52400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8223" y="35078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8480" y="35078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150"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39624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045" y="350520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5" name="Rectangle 4"/>
          <p:cNvSpPr/>
          <p:nvPr/>
        </p:nvSpPr>
        <p:spPr>
          <a:xfrm>
            <a:off x="1599992" y="6858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599992" y="133487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nvGraphicFramePr>
        <p:xfrm>
          <a:off x="1578223" y="35840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658480" y="35840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125150" y="359964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5132" y="42854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883045" y="358140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599992" y="2057402"/>
            <a:ext cx="899043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4248" y="56570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872161" y="5334002"/>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1813441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p14="http://schemas.microsoft.com/office/powerpoint/2010/main" val="36029987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87076" y="29222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315533"/>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53876"/>
            <a:ext cx="8838049" cy="1862048"/>
          </a:xfrm>
          <a:prstGeom prst="rect">
            <a:avLst/>
          </a:prstGeom>
          <a:solidFill>
            <a:schemeClr val="bg1"/>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182" y="3139956"/>
            <a:ext cx="8838049" cy="646331"/>
          </a:xfrm>
          <a:prstGeom prst="rect">
            <a:avLst/>
          </a:prstGeom>
          <a:solidFill>
            <a:schemeClr val="bg1"/>
          </a:solidFill>
        </p:spPr>
        <p:txBody>
          <a:bodyPr wrap="square">
            <a:spAutoFit/>
          </a:bodyPr>
          <a:lstStyle/>
          <a:p>
            <a:r>
              <a:rPr lang="en-IN" dirty="0">
                <a:latin typeface="Gill Sans MT (Body)"/>
              </a:rPr>
              <a:t>You may use comparison operators such as &lt;&gt;, &lt;, &gt;, &lt;=, and &gt;= with a </a:t>
            </a:r>
            <a:r>
              <a:rPr lang="en-IN" b="1" i="1" dirty="0">
                <a:latin typeface="Gill Sans MT (Body)"/>
              </a:rPr>
              <a:t>single</a:t>
            </a:r>
            <a:r>
              <a:rPr lang="en-IN" dirty="0">
                <a:latin typeface="Gill Sans MT (Body)"/>
              </a:rPr>
              <a:t> </a:t>
            </a:r>
            <a:r>
              <a:rPr lang="en-IN" b="1" i="1" dirty="0">
                <a:latin typeface="Gill Sans MT (Body)"/>
              </a:rPr>
              <a:t>row</a:t>
            </a:r>
            <a:r>
              <a:rPr lang="en-IN" dirty="0">
                <a:latin typeface="Gill Sans MT (Body)"/>
              </a:rPr>
              <a:t> </a:t>
            </a:r>
            <a:r>
              <a:rPr lang="en-IN" b="1" i="1" dirty="0">
                <a:latin typeface="Gill Sans MT (Body)"/>
              </a:rPr>
              <a:t>subquery</a:t>
            </a:r>
            <a:r>
              <a:rPr lang="en-IN" dirty="0">
                <a:latin typeface="Gill Sans MT (Body)"/>
              </a:rPr>
              <a:t>.</a:t>
            </a:r>
          </a:p>
        </p:txBody>
      </p:sp>
      <p:sp>
        <p:nvSpPr>
          <p:cNvPr id="6" name="Rectangle 5"/>
          <p:cNvSpPr/>
          <p:nvPr/>
        </p:nvSpPr>
        <p:spPr>
          <a:xfrm>
            <a:off x="1676182" y="3846595"/>
            <a:ext cx="8838049" cy="923330"/>
          </a:xfrm>
          <a:prstGeom prst="rect">
            <a:avLst/>
          </a:prstGeom>
          <a:solidFill>
            <a:schemeClr val="bg1"/>
          </a:solidFill>
        </p:spPr>
        <p:txBody>
          <a:bodyPr wrap="square">
            <a:spAutoFit/>
          </a:bodyPr>
          <a:lstStyle/>
          <a:p>
            <a:r>
              <a:rPr lang="en-IN" dirty="0">
                <a:latin typeface="Gill Sans MT (Body)"/>
              </a:rPr>
              <a:t>Multiple row subquery returns one or more rows to the outer SQL statement. You may use the IN, ANY, or ALL operator in outer query to handle a subquery that returns </a:t>
            </a:r>
            <a:r>
              <a:rPr lang="en-IN" b="1" i="1" dirty="0">
                <a:latin typeface="Gill Sans MT (Body)"/>
              </a:rPr>
              <a:t>multiple</a:t>
            </a:r>
            <a:r>
              <a:rPr lang="en-IN" dirty="0">
                <a:latin typeface="Gill Sans MT (Body)"/>
              </a:rPr>
              <a:t> </a:t>
            </a:r>
            <a:r>
              <a:rPr lang="en-IN" b="1" i="1" dirty="0">
                <a:latin typeface="Gill Sans MT (Body)"/>
              </a:rPr>
              <a:t>rows</a:t>
            </a:r>
            <a:r>
              <a:rPr lang="en-IN" dirty="0">
                <a:latin typeface="Gill Sans MT (Body)"/>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4848100"/>
            <a:ext cx="8838049" cy="1880316"/>
          </a:xfrm>
          <a:prstGeom prst="rect">
            <a:avLst/>
          </a:prstGeom>
        </p:spPr>
      </p:pic>
    </p:spTree>
    <p:extLst>
      <p:ext uri="{BB962C8B-B14F-4D97-AF65-F5344CB8AC3E}">
        <p14:creationId xmlns:p14="http://schemas.microsoft.com/office/powerpoint/2010/main" val="163960798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152400"/>
            <a:ext cx="8838049" cy="677108"/>
          </a:xfrm>
          <a:prstGeom prst="rect">
            <a:avLst/>
          </a:prstGeom>
          <a:solidFill>
            <a:schemeClr val="bg1"/>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4343400"/>
            <a:ext cx="8838049" cy="1880316"/>
          </a:xfrm>
          <a:prstGeom prst="rect">
            <a:avLst/>
          </a:prstGeom>
        </p:spPr>
      </p:pic>
      <p:sp>
        <p:nvSpPr>
          <p:cNvPr id="8" name="Rectangle 7"/>
          <p:cNvSpPr/>
          <p:nvPr/>
        </p:nvSpPr>
        <p:spPr>
          <a:xfrm>
            <a:off x="1676182" y="873825"/>
            <a:ext cx="5333306"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182" y="1371600"/>
            <a:ext cx="8838049" cy="677108"/>
          </a:xfrm>
          <a:prstGeom prst="rect">
            <a:avLst/>
          </a:prstGeom>
          <a:solidFill>
            <a:schemeClr val="bg1"/>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182" y="2121725"/>
            <a:ext cx="3428554"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3743714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7475506"/>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6689461"/>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182" y="1460959"/>
            <a:ext cx="8838049"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7951" y="4321314"/>
            <a:ext cx="8816281"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6125583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10" name="Rectangle 9"/>
          <p:cNvSpPr/>
          <p:nvPr/>
        </p:nvSpPr>
        <p:spPr>
          <a:xfrm>
            <a:off x="1676183" y="9156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225" y="1422739"/>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INSERT INTO table_name [ (column1 [, column2 ]) ] SELECT [ *|column1 [, column2 ] FROM table1 [, table2 ] [ WHERE VALUE OPERATOR ];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pic>
        <p:nvPicPr>
          <p:cNvPr id="3" name="Picture 2"/>
          <p:cNvPicPr>
            <a:picLocks noChangeAspect="1"/>
          </p:cNvPicPr>
          <p:nvPr/>
        </p:nvPicPr>
        <p:blipFill>
          <a:blip r:embed="rId3"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430422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sp>
        <p:nvSpPr>
          <p:cNvPr id="10" name="Rectangle 9"/>
          <p:cNvSpPr/>
          <p:nvPr/>
        </p:nvSpPr>
        <p:spPr>
          <a:xfrm>
            <a:off x="1676183" y="91440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226" y="1441849"/>
            <a:ext cx="8842006"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sp>
        <p:nvSpPr>
          <p:cNvPr id="10" name="Rectangle 9"/>
          <p:cNvSpPr/>
          <p:nvPr/>
        </p:nvSpPr>
        <p:spPr>
          <a:xfrm>
            <a:off x="1676183" y="873204"/>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225" y="1425714"/>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 (SELECT column_name FROM table_name) [ WHERE) ] </a:t>
            </a:r>
          </a:p>
        </p:txBody>
      </p:sp>
    </p:spTree>
    <p:extLst>
      <p:ext uri="{BB962C8B-B14F-4D97-AF65-F5344CB8AC3E}">
        <p14:creationId xmlns:p14="http://schemas.microsoft.com/office/powerpoint/2010/main" val="308705698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1599992" y="811486"/>
            <a:ext cx="8990430" cy="4832092"/>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orrelated Subqueries</a:t>
            </a:r>
          </a:p>
        </p:txBody>
      </p:sp>
    </p:spTree>
    <p:extLst>
      <p:ext uri="{BB962C8B-B14F-4D97-AF65-F5344CB8AC3E}">
        <p14:creationId xmlns:p14="http://schemas.microsoft.com/office/powerpoint/2010/main" val="171921708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711247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970709989"/>
              </p:ext>
            </p:extLst>
          </p:nvPr>
        </p:nvGraphicFramePr>
        <p:xfrm>
          <a:off x="406573"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1599992" y="838200"/>
            <a:ext cx="899043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599992" y="3352800"/>
            <a:ext cx="899043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2" name="Rectangle 1"/>
          <p:cNvSpPr/>
          <p:nvPr/>
        </p:nvSpPr>
        <p:spPr>
          <a:xfrm>
            <a:off x="1599992" y="762002"/>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cstate="print"/>
          <a:stretch>
            <a:fillRect/>
          </a:stretch>
        </p:blipFill>
        <p:spPr>
          <a:xfrm>
            <a:off x="1752372" y="2333592"/>
            <a:ext cx="5638066" cy="943008"/>
          </a:xfrm>
          <a:prstGeom prst="rect">
            <a:avLst/>
          </a:prstGeom>
        </p:spPr>
      </p:pic>
      <p:sp>
        <p:nvSpPr>
          <p:cNvPr id="7" name="Rectangle 6"/>
          <p:cNvSpPr/>
          <p:nvPr/>
        </p:nvSpPr>
        <p:spPr>
          <a:xfrm>
            <a:off x="1599992" y="3629563"/>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cstate="print"/>
          <a:stretch>
            <a:fillRect/>
          </a:stretch>
        </p:blipFill>
        <p:spPr>
          <a:xfrm>
            <a:off x="1752373" y="5241267"/>
            <a:ext cx="4419026" cy="854735"/>
          </a:xfrm>
          <a:prstGeom prst="rect">
            <a:avLst/>
          </a:prstGeom>
        </p:spPr>
      </p:pic>
    </p:spTree>
    <p:extLst>
      <p:ext uri="{BB962C8B-B14F-4D97-AF65-F5344CB8AC3E}">
        <p14:creationId xmlns:p14="http://schemas.microsoft.com/office/powerpoint/2010/main" val="211921311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2315102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1599992" y="685800"/>
            <a:ext cx="899043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599992" y="1981200"/>
            <a:ext cx="899043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843385344"/>
              </p:ext>
            </p:extLst>
          </p:nvPr>
        </p:nvGraphicFramePr>
        <p:xfrm>
          <a:off x="1676182" y="327660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704337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3" name="Rectangle 2"/>
          <p:cNvSpPr/>
          <p:nvPr/>
        </p:nvSpPr>
        <p:spPr>
          <a:xfrm>
            <a:off x="1523802" y="2895602"/>
            <a:ext cx="914281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676183" y="4284071"/>
            <a:ext cx="4132851" cy="1811931"/>
          </a:xfrm>
          <a:prstGeom prst="rect">
            <a:avLst/>
          </a:prstGeom>
        </p:spPr>
      </p:pic>
      <p:grpSp>
        <p:nvGrpSpPr>
          <p:cNvPr id="2" name="Group 15"/>
          <p:cNvGrpSpPr/>
          <p:nvPr/>
        </p:nvGrpSpPr>
        <p:grpSpPr>
          <a:xfrm>
            <a:off x="6933297" y="675937"/>
            <a:ext cx="1676182"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5" name="Group 14"/>
          <p:cNvGrpSpPr/>
          <p:nvPr/>
        </p:nvGrpSpPr>
        <p:grpSpPr>
          <a:xfrm>
            <a:off x="8838049" y="675937"/>
            <a:ext cx="1676182"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6" name="Group 16"/>
          <p:cNvGrpSpPr/>
          <p:nvPr/>
        </p:nvGrpSpPr>
        <p:grpSpPr>
          <a:xfrm>
            <a:off x="7790188" y="1716860"/>
            <a:ext cx="1828562"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600" y="732657"/>
            <a:ext cx="4561816"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222665330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175998958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1904752" y="5353110"/>
            <a:ext cx="2003483" cy="895290"/>
          </a:xfrm>
          <a:prstGeom prst="rect">
            <a:avLst/>
          </a:prstGeom>
        </p:spPr>
      </p:pic>
    </p:spTree>
    <p:extLst>
      <p:ext uri="{BB962C8B-B14F-4D97-AF65-F5344CB8AC3E}">
        <p14:creationId xmlns:p14="http://schemas.microsoft.com/office/powerpoint/2010/main" val="263321197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223331271"/>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040400"/>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20170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036" y="148570"/>
            <a:ext cx="4019177" cy="400110"/>
          </a:xfrm>
          <a:prstGeom prst="rect">
            <a:avLst/>
          </a:prstGeom>
          <a:noFill/>
        </p:spPr>
        <p:txBody>
          <a:bodyPr wrap="none" rtlCol="0">
            <a:spAutoFit/>
          </a:bodyPr>
          <a:lstStyle/>
          <a:p>
            <a:r>
              <a:rPr lang="en-IN" sz="2000" b="1" dirty="0">
                <a:solidFill>
                  <a:srgbClr val="D9DD21"/>
                </a:solidFill>
              </a:rPr>
              <a:t>UNSIGNED</a:t>
            </a:r>
            <a:r>
              <a:rPr lang="en-IN" sz="2000" dirty="0">
                <a:solidFill>
                  <a:srgbClr val="D9DD21"/>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436337"/>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0441076"/>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42434834"/>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2455600991"/>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66884335"/>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98069296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459004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2540625294"/>
      </p:ext>
    </p:extLst>
  </p:cSld>
  <p:clrMapOvr>
    <a:masterClrMapping/>
  </p:clrMapOvr>
  <p:transition spd="slow"/>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7446517"/>
      </p:ext>
    </p:extLst>
  </p:cSld>
  <p:clrMapOvr>
    <a:masterClrMapping/>
  </p:clrMapOvr>
  <p:transition spd="slow"/>
</p:sld>
</file>

<file path=ppt/slides/slide28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892273249"/>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80908234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300668964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1225774" y="692696"/>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1225774" y="1432774"/>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sp>
        <p:nvSpPr>
          <p:cNvPr id="8" name="Rectangle 7">
            <a:extLst>
              <a:ext uri="{FF2B5EF4-FFF2-40B4-BE49-F238E27FC236}">
                <a16:creationId xmlns:a16="http://schemas.microsoft.com/office/drawing/2014/main" id="{391C9B24-6C27-4EB3-B71B-D18E5E3FE075}"/>
              </a:ext>
            </a:extLst>
          </p:cNvPr>
          <p:cNvSpPr/>
          <p:nvPr/>
        </p:nvSpPr>
        <p:spPr>
          <a:xfrm>
            <a:off x="1270670" y="2103847"/>
            <a:ext cx="8991600" cy="400109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rPr>
              <a:t>VARCHAR</a:t>
            </a:r>
            <a:r>
              <a:rPr lang="en-IN" dirty="0">
                <a:latin typeface="Liberation Mono"/>
                <a:cs typeface="Arial" panose="020B0604020202020204" pitchFamily="34" charset="0"/>
              </a:rPr>
              <a:t>(</a:t>
            </a:r>
            <a:r>
              <a:rPr lang="en-IN" dirty="0">
                <a:solidFill>
                  <a:srgbClr val="834689"/>
                </a:solidFill>
                <a:latin typeface="Liberation Mono"/>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rPr>
              <a:t>BOOLEAN</a:t>
            </a:r>
            <a:r>
              <a:rPr lang="en-IN" dirty="0">
                <a:latin typeface="Liberation Mono"/>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 0);</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'Task2', 1);</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'Task3', False);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'Task4', True);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'Task5', null);</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'Task6', default);</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'Task7', 1&gt;2);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'Task8', 1&lt;2);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'Task9', 12);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'Task10', 58);</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'Task11',.75);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'Task12',.15);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599262" y="2786578"/>
            <a:ext cx="2352541" cy="3313794"/>
            <a:chOff x="6599262" y="2786578"/>
            <a:chExt cx="2352541" cy="3313794"/>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10" name="Rectangle 9">
            <a:extLst>
              <a:ext uri="{FF2B5EF4-FFF2-40B4-BE49-F238E27FC236}">
                <a16:creationId xmlns:a16="http://schemas.microsoft.com/office/drawing/2014/main" id="{025F35FF-BF58-4A68-9B69-F3690855E5F1}"/>
              </a:ext>
            </a:extLst>
          </p:cNvPr>
          <p:cNvSpPr/>
          <p:nvPr/>
        </p:nvSpPr>
        <p:spPr>
          <a:xfrm>
            <a:off x="1667747" y="764704"/>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8A99076-19F5-4D1D-8269-6F8CB5701F88}"/>
              </a:ext>
            </a:extLst>
          </p:cNvPr>
          <p:cNvSpPr/>
          <p:nvPr/>
        </p:nvSpPr>
        <p:spPr>
          <a:xfrm>
            <a:off x="1702158" y="2570281"/>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4" name="Rectangle 13">
            <a:extLst>
              <a:ext uri="{FF2B5EF4-FFF2-40B4-BE49-F238E27FC236}">
                <a16:creationId xmlns:a16="http://schemas.microsoft.com/office/drawing/2014/main" id="{38771BF8-9C3F-406F-8027-CCD0DB38F272}"/>
              </a:ext>
            </a:extLst>
          </p:cNvPr>
          <p:cNvSpPr/>
          <p:nvPr/>
        </p:nvSpPr>
        <p:spPr>
          <a:xfrm>
            <a:off x="1509622" y="4875268"/>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8" name="Rectangle 7">
            <a:extLst>
              <a:ext uri="{FF2B5EF4-FFF2-40B4-BE49-F238E27FC236}">
                <a16:creationId xmlns:a16="http://schemas.microsoft.com/office/drawing/2014/main" id="{883E7C2D-04FB-430F-9F00-9F1E906E3BE3}"/>
              </a:ext>
            </a:extLst>
          </p:cNvPr>
          <p:cNvSpPr/>
          <p:nvPr/>
        </p:nvSpPr>
        <p:spPr>
          <a:xfrm>
            <a:off x="1616611" y="1844824"/>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2E15D959-607A-4588-829D-F16FEA41C8C7}"/>
              </a:ext>
            </a:extLst>
          </p:cNvPr>
          <p:cNvSpPr/>
          <p:nvPr/>
        </p:nvSpPr>
        <p:spPr>
          <a:xfrm>
            <a:off x="1662671" y="1239143"/>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832940" y="4877349"/>
            <a:ext cx="2518318" cy="1465688"/>
          </a:xfrm>
          <a:prstGeom prst="rect">
            <a:avLst/>
          </a:prstGeom>
        </p:spPr>
      </p:pic>
      <p:grpSp>
        <p:nvGrpSpPr>
          <p:cNvPr id="16" name="Group 15">
            <a:extLst>
              <a:ext uri="{FF2B5EF4-FFF2-40B4-BE49-F238E27FC236}">
                <a16:creationId xmlns:a16="http://schemas.microsoft.com/office/drawing/2014/main" id="{60B5E5F5-F4B9-40B4-BAF2-AA54995DEDEA}"/>
              </a:ext>
            </a:extLst>
          </p:cNvPr>
          <p:cNvGrpSpPr/>
          <p:nvPr/>
        </p:nvGrpSpPr>
        <p:grpSpPr>
          <a:xfrm>
            <a:off x="6859051" y="2564904"/>
            <a:ext cx="5056094" cy="2024225"/>
            <a:chOff x="6859051" y="2564904"/>
            <a:chExt cx="5056094" cy="2024225"/>
          </a:xfrm>
        </p:grpSpPr>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99581014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val="64120605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159229"/>
            <a:ext cx="6435248"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a:t>
            </a:r>
            <a:r>
              <a:rPr lang="en-IN" sz="2200" b="1" dirty="0">
                <a:latin typeface="Segoe UI Light" panose="020B0502040204020203" pitchFamily="34" charset="0"/>
                <a:cs typeface="Segoe UI Light" panose="020B0502040204020203" pitchFamily="34" charset="0"/>
              </a:rPr>
              <a:t>CREATE TABLE </a:t>
            </a:r>
            <a:r>
              <a:rPr lang="en-IN" sz="2200" dirty="0">
                <a:latin typeface="Segoe UI Light" panose="020B0502040204020203" pitchFamily="34"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1676182" y="1245325"/>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43969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179821378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85897669"/>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3414458270"/>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677727795"/>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715741290"/>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23414226"/>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2535147421"/>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1626257679"/>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2995718037"/>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85027655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9236627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18948120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p14="http://schemas.microsoft.com/office/powerpoint/2010/main" val="3860626219"/>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spTree>
    <p:extLst>
      <p:ext uri="{BB962C8B-B14F-4D97-AF65-F5344CB8AC3E}">
        <p14:creationId xmlns:p14="http://schemas.microsoft.com/office/powerpoint/2010/main" val="3474098058"/>
      </p:ext>
    </p:extLst>
  </p:cSld>
  <p:clrMapOvr>
    <a:masterClrMapping/>
  </p:clrMapOvr>
  <p:transition spd="slow"/>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1985638699"/>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2066063075"/>
      </p:ext>
    </p:extLst>
  </p:cSld>
  <p:clrMapOvr>
    <a:masterClrMapping/>
  </p:clrMapOvr>
  <p:transition spd="slow"/>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spTree>
    <p:extLst>
      <p:ext uri="{BB962C8B-B14F-4D97-AF65-F5344CB8AC3E}">
        <p14:creationId xmlns:p14="http://schemas.microsoft.com/office/powerpoint/2010/main" val="22575041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235549962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spTree>
    <p:extLst>
      <p:ext uri="{BB962C8B-B14F-4D97-AF65-F5344CB8AC3E}">
        <p14:creationId xmlns:p14="http://schemas.microsoft.com/office/powerpoint/2010/main" val="22964563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100094404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139207388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3311331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chemeClr val="bg1"/>
          </a:solidFill>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solidFill>
                  <a:srgbClr val="006C86"/>
                </a:solidFill>
                <a:latin typeface="Segoe UI Light" panose="020B0502040204020203" pitchFamily="34" charset="0"/>
                <a:cs typeface="Segoe UI Light" panose="020B0502040204020203" pitchFamily="34" charset="0"/>
              </a:rPr>
              <a:t>Insertion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updation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and</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deletion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anomaly.</a:t>
            </a:r>
          </a:p>
        </p:txBody>
      </p:sp>
      <p:sp>
        <p:nvSpPr>
          <p:cNvPr id="6" name="Rectangle 5"/>
          <p:cNvSpPr/>
          <p:nvPr/>
        </p:nvSpPr>
        <p:spPr>
          <a:xfrm>
            <a:off x="2566814" y="1484784"/>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203174" y="1015568"/>
            <a:ext cx="11784066" cy="1200329"/>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t>What if we want to add new branch the student table? In this case as the student Rollno  is a primary key, is will not allow you to insert new branch. </a:t>
            </a:r>
            <a:r>
              <a:rPr lang="en-US" dirty="0"/>
              <a:t>Also, if we have to insert data of 100 students of same branch, then the branch information will be repeated for all those 100 students.</a:t>
            </a:r>
          </a:p>
          <a:p>
            <a:r>
              <a:rPr lang="en-US" dirty="0"/>
              <a:t>These scenarios are nothing but </a:t>
            </a:r>
            <a:r>
              <a:rPr lang="en-US" b="1" dirty="0"/>
              <a:t>Insertion anomalies</a:t>
            </a:r>
            <a:r>
              <a:rPr lang="en-US" dirty="0"/>
              <a:t>.</a:t>
            </a:r>
          </a:p>
        </p:txBody>
      </p:sp>
      <p:sp>
        <p:nvSpPr>
          <p:cNvPr id="3" name="Rectangle 2"/>
          <p:cNvSpPr/>
          <p:nvPr/>
        </p:nvSpPr>
        <p:spPr>
          <a:xfrm>
            <a:off x="190550" y="2564904"/>
            <a:ext cx="11784066" cy="646331"/>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Update anomaly: </a:t>
            </a:r>
            <a:r>
              <a:rPr lang="en-US" dirty="0"/>
              <a:t>What if </a:t>
            </a:r>
            <a:r>
              <a:rPr lang="en-US" b="1" dirty="0"/>
              <a:t>Mr. X </a:t>
            </a:r>
            <a:r>
              <a:rPr lang="en-US" dirty="0"/>
              <a:t>telephone number changes? In that case all the student records will have to be updated, and if by mistake we miss any record, it will lead to data inconsistency. This is </a:t>
            </a:r>
            <a:r>
              <a:rPr lang="en-US" b="1" dirty="0"/>
              <a:t>Updation anomaly</a:t>
            </a:r>
            <a:r>
              <a:rPr lang="en-US" dirty="0"/>
              <a:t>.</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90550" y="3645024"/>
            <a:ext cx="11784066" cy="923330"/>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Delete anomaly: </a:t>
            </a:r>
            <a:r>
              <a:rPr lang="en-US" dirty="0"/>
              <a:t>In our </a:t>
            </a:r>
            <a:r>
              <a:rPr lang="en-US" b="1" dirty="0"/>
              <a:t>Student</a:t>
            </a:r>
            <a:r>
              <a:rPr lang="en-US" dirty="0"/>
              <a:t> table, two different informations are kept together, Student information and Branch information. Hence, at the end of the academic year, if student records are deleted, we will also lose the branch information. This is </a:t>
            </a:r>
            <a:r>
              <a:rPr lang="en-US" b="1" dirty="0"/>
              <a:t>Deletion anomaly.</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75402547"/>
              </p:ext>
            </p:extLst>
          </p:nvPr>
        </p:nvGraphicFramePr>
        <p:xfrm>
          <a:off x="255606" y="9906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872271"/>
              </p:ext>
            </p:extLst>
          </p:nvPr>
        </p:nvGraphicFramePr>
        <p:xfrm>
          <a:off x="5942827" y="99060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057122708"/>
              </p:ext>
            </p:extLst>
          </p:nvPr>
        </p:nvGraphicFramePr>
        <p:xfrm>
          <a:off x="238784" y="4114802"/>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2175972884"/>
              </p:ext>
            </p:extLst>
          </p:nvPr>
        </p:nvGraphicFramePr>
        <p:xfrm>
          <a:off x="5942827" y="4114802"/>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Open sans"/>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val="286733200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486694" y="1556792"/>
            <a:ext cx="9217024" cy="2523768"/>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631216"/>
          </a:xfrm>
          <a:prstGeom prst="rect">
            <a:avLst/>
          </a:prstGeom>
        </p:spPr>
        <p:txBody>
          <a:bodyPr>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Segoe UI Light" pitchFamily="34"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228570" y="3350895"/>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160338"/>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802720"/>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5034266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027326215"/>
              </p:ext>
            </p:extLst>
          </p:nvPr>
        </p:nvGraphicFramePr>
        <p:xfrm>
          <a:off x="185033" y="929640"/>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nvGraphicFramePr>
        <p:xfrm>
          <a:off x="5833621" y="92964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nvGraphicFramePr>
        <p:xfrm>
          <a:off x="161905" y="35814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spTree>
    <p:extLst>
      <p:ext uri="{BB962C8B-B14F-4D97-AF65-F5344CB8AC3E}">
        <p14:creationId xmlns:p14="http://schemas.microsoft.com/office/powerpoint/2010/main" val="333302152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rgbClr val="006C86"/>
                </a:solidFill>
              </a:rPr>
              <a:t>DECLARE </a:t>
            </a:r>
            <a:r>
              <a:rPr lang="en-IN" sz="2100" dirty="0">
                <a:solidFill>
                  <a:schemeClr val="tx2">
                    <a:lumMod val="75000"/>
                  </a:schemeClr>
                </a:solidFill>
              </a:rPr>
              <a:t>is permitted only inside a </a:t>
            </a:r>
            <a:r>
              <a:rPr lang="en-IN" sz="2100" dirty="0">
                <a:solidFill>
                  <a:srgbClr val="006C86"/>
                </a:solidFill>
              </a:rPr>
              <a:t>BEGIN ... END</a:t>
            </a:r>
            <a:r>
              <a:rPr lang="en-IN" sz="2100" dirty="0">
                <a:solidFill>
                  <a:schemeClr val="tx2">
                    <a:lumMod val="75000"/>
                  </a:schemeClr>
                </a:solidFill>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Variable DECLARE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562" y="3869486"/>
            <a:ext cx="8533289"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182" y="404664"/>
            <a:ext cx="8838049" cy="707886"/>
          </a:xfrm>
          <a:prstGeom prst="rect">
            <a:avLst/>
          </a:prstGeom>
          <a:solidFill>
            <a:schemeClr val="bg1"/>
          </a:solidFill>
        </p:spPr>
        <p:txBody>
          <a:bodyPr wrap="square">
            <a:spAutoFit/>
          </a:bodyPr>
          <a:lstStyle/>
          <a:p>
            <a:r>
              <a:rPr lang="en-IN" sz="2000" dirty="0"/>
              <a:t>If more than one of the Key values applies to a given column of a table, Key displays the one with the highest priority, in the order </a:t>
            </a:r>
            <a:r>
              <a:rPr lang="en-IN" sz="2000" b="1" dirty="0">
                <a:solidFill>
                  <a:schemeClr val="accent5">
                    <a:lumMod val="50000"/>
                  </a:schemeClr>
                </a:solidFill>
              </a:rPr>
              <a:t>PRI</a:t>
            </a:r>
            <a:r>
              <a:rPr lang="en-IN" sz="2000" dirty="0">
                <a:solidFill>
                  <a:schemeClr val="accent5">
                    <a:lumMod val="50000"/>
                  </a:schemeClr>
                </a:solidFill>
              </a:rPr>
              <a:t>,</a:t>
            </a:r>
            <a:r>
              <a:rPr lang="en-IN" sz="2000" b="1" dirty="0">
                <a:solidFill>
                  <a:schemeClr val="accent5">
                    <a:lumMod val="50000"/>
                  </a:schemeClr>
                </a:solidFill>
              </a:rPr>
              <a:t> UNI</a:t>
            </a:r>
            <a:r>
              <a:rPr lang="en-IN" sz="2000" dirty="0"/>
              <a:t>, and </a:t>
            </a:r>
            <a:r>
              <a:rPr lang="en-IN" sz="2000" b="1" dirty="0">
                <a:solidFill>
                  <a:schemeClr val="accent5">
                    <a:lumMod val="50000"/>
                  </a:schemeClr>
                </a:solidFill>
              </a:rPr>
              <a:t>MUL</a:t>
            </a:r>
            <a:r>
              <a:rPr lang="en-IN" sz="2000" dirty="0"/>
              <a:t>.</a:t>
            </a:r>
          </a:p>
        </p:txBody>
      </p:sp>
      <p:sp>
        <p:nvSpPr>
          <p:cNvPr id="6" name="Rectangle 5"/>
          <p:cNvSpPr/>
          <p:nvPr/>
        </p:nvSpPr>
        <p:spPr>
          <a:xfrm>
            <a:off x="6120509" y="1367843"/>
            <a:ext cx="6095207" cy="707886"/>
          </a:xfrm>
          <a:prstGeom prst="rect">
            <a:avLst/>
          </a:prstGeom>
          <a:solidFill>
            <a:schemeClr val="bg1"/>
          </a:solidFill>
        </p:spPr>
        <p:txBody>
          <a:bodyPr wrap="square">
            <a:spAutoFit/>
          </a:bodyPr>
          <a:lstStyle/>
          <a:p>
            <a:r>
              <a:rPr lang="en-IN" sz="2000" dirty="0">
                <a:solidFill>
                  <a:schemeClr val="accent5">
                    <a:lumMod val="50000"/>
                  </a:schemeClr>
                </a:solidFill>
              </a:rPr>
              <a:t>Note that a table with a </a:t>
            </a:r>
            <a:r>
              <a:rPr lang="en-IN" sz="2000" b="1" dirty="0">
                <a:solidFill>
                  <a:schemeClr val="accent5">
                    <a:lumMod val="50000"/>
                  </a:schemeClr>
                </a:solidFill>
              </a:rPr>
              <a:t>foreign</a:t>
            </a:r>
            <a:r>
              <a:rPr lang="en-IN" sz="2000" dirty="0">
                <a:solidFill>
                  <a:schemeClr val="accent5">
                    <a:lumMod val="50000"/>
                  </a:schemeClr>
                </a:solidFill>
              </a:rPr>
              <a:t> </a:t>
            </a:r>
            <a:r>
              <a:rPr lang="en-IN" sz="2000" b="1" dirty="0">
                <a:solidFill>
                  <a:schemeClr val="accent5">
                    <a:lumMod val="50000"/>
                  </a:schemeClr>
                </a:solidFill>
              </a:rPr>
              <a:t>key</a:t>
            </a:r>
            <a:r>
              <a:rPr lang="en-IN" sz="2000" dirty="0">
                <a:solidFill>
                  <a:schemeClr val="accent5">
                    <a:lumMod val="50000"/>
                  </a:schemeClr>
                </a:solidFill>
              </a:rPr>
              <a:t> that references another table's primary key is </a:t>
            </a:r>
            <a:r>
              <a:rPr lang="en-IN" sz="2000" b="1" i="1" dirty="0">
                <a:solidFill>
                  <a:schemeClr val="accent5">
                    <a:lumMod val="50000"/>
                  </a:schemeClr>
                </a:solidFill>
              </a:rPr>
              <a:t>MUL</a:t>
            </a:r>
          </a:p>
        </p:txBody>
      </p:sp>
      <p:sp>
        <p:nvSpPr>
          <p:cNvPr id="7" name="Rectangle 6"/>
          <p:cNvSpPr/>
          <p:nvPr/>
        </p:nvSpPr>
        <p:spPr>
          <a:xfrm>
            <a:off x="3623343" y="3140968"/>
            <a:ext cx="4943726" cy="400110"/>
          </a:xfrm>
          <a:prstGeom prst="rect">
            <a:avLst/>
          </a:prstGeom>
        </p:spPr>
        <p:txBody>
          <a:bodyPr wrap="non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330498441"/>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a:t>
            </a:r>
          </a:p>
        </p:txBody>
      </p:sp>
      <p:sp>
        <p:nvSpPr>
          <p:cNvPr id="5" name="Rectangle 4"/>
          <p:cNvSpPr/>
          <p:nvPr/>
        </p:nvSpPr>
        <p:spPr>
          <a:xfrm>
            <a:off x="1599992" y="838202"/>
            <a:ext cx="8990430" cy="2308324"/>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solidFill>
                  <a:schemeClr val="accent5">
                    <a:lumMod val="50000"/>
                  </a:schemeClr>
                </a:solidFill>
                <a:latin typeface="Arial" panose="020B0604020202020204" pitchFamily="34" charset="0"/>
                <a:cs typeface="Arial" panose="020B0604020202020204" pitchFamily="34" charset="0"/>
              </a:rPr>
              <a:t>MySQL CONSTRAINTS can be classified into two types - column level and table level.</a:t>
            </a:r>
          </a:p>
          <a:p>
            <a:endParaRPr lang="en-US"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19434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023409"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001489"/>
            <a:ext cx="11305256" cy="4247317"/>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133331"/>
            <a:ext cx="6780917" cy="446276"/>
          </a:xfrm>
          <a:prstGeom prst="rect">
            <a:avLst/>
          </a:prstGeom>
        </p:spPr>
        <p:txBody>
          <a:bodyPr wrap="square">
            <a:spAutoFit/>
          </a:bodyPr>
          <a:lstStyle/>
          <a:p>
            <a:r>
              <a:rPr lang="en-US" sz="2300" dirty="0">
                <a:solidFill>
                  <a:schemeClr val="accent6">
                    <a:lumMod val="75000"/>
                  </a:schemeClr>
                </a:solidFill>
                <a:latin typeface="Gentium Basic"/>
              </a:rPr>
              <a:t>Employee (EmployeeID, FullName, SSN, DateOfBirth)</a:t>
            </a:r>
          </a:p>
        </p:txBody>
      </p:sp>
    </p:spTree>
    <p:extLst>
      <p:ext uri="{BB962C8B-B14F-4D97-AF65-F5344CB8AC3E}">
        <p14:creationId xmlns:p14="http://schemas.microsoft.com/office/powerpoint/2010/main" val="2850906017"/>
      </p:ext>
    </p:extLst>
  </p:cSld>
  <p:clrMapOvr>
    <a:masterClrMapping/>
  </p:clrMapOvr>
  <p:transition spd="slow"/>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31717919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41142195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737356" y="2000240"/>
            <a:ext cx="10715700" cy="4337112"/>
            <a:chOff x="1676182" y="1845440"/>
            <a:chExt cx="8838049" cy="4337112"/>
          </a:xfrm>
        </p:grpSpPr>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grpSp>
      <p:sp>
        <p:nvSpPr>
          <p:cNvPr id="8" name="Rectangle 7"/>
          <p:cNvSpPr/>
          <p:nvPr/>
        </p:nvSpPr>
        <p:spPr>
          <a:xfrm>
            <a:off x="1237422" y="7940"/>
            <a:ext cx="5638066"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
        <p:nvSpPr>
          <p:cNvPr id="11" name="Rectangle 10"/>
          <p:cNvSpPr/>
          <p:nvPr/>
        </p:nvSpPr>
        <p:spPr>
          <a:xfrm>
            <a:off x="0" y="1000108"/>
            <a:ext cx="7023900" cy="738664"/>
          </a:xfrm>
          <a:prstGeom prst="rect">
            <a:avLst/>
          </a:prstGeom>
        </p:spPr>
        <p:txBody>
          <a:bodyPr wrap="square">
            <a:spAutoFit/>
          </a:bodyPr>
          <a:lstStyle/>
          <a:p>
            <a:r>
              <a:rPr lang="en-US" sz="2100" dirty="0">
                <a:solidFill>
                  <a:schemeClr val="accent6">
                    <a:lumMod val="50000"/>
                  </a:schemeClr>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1169752773"/>
      </p:ext>
    </p:extLst>
  </p:cSld>
  <p:clrMapOvr>
    <a:masterClrMapping/>
  </p:clrMapOvr>
  <p:transition spd="slow"/>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2557" y="156981"/>
            <a:ext cx="11737305" cy="2277547"/>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262558" y="3866350"/>
            <a:ext cx="9937104" cy="206210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Primary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a:p>
            <a:pPr>
              <a:lnSpc>
                <a:spcPct val="100000"/>
              </a:lnSpc>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a:p>
            <a:pPr marL="0" indent="0">
              <a:lnSpc>
                <a:spcPct val="100000"/>
              </a:lnSpc>
              <a:buNone/>
            </a:pPr>
            <a:endParaRPr lang="en-IN" b="1" dirty="0">
              <a:solidFill>
                <a:schemeClr val="tx1"/>
              </a:solidFill>
            </a:endParaRPr>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26791251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88584201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3309124" y="1928802"/>
            <a:ext cx="5591002" cy="2540394"/>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spTree>
    <p:extLst>
      <p:ext uri="{BB962C8B-B14F-4D97-AF65-F5344CB8AC3E}">
        <p14:creationId xmlns:p14="http://schemas.microsoft.com/office/powerpoint/2010/main" val="417676628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val="417676628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val="20000"/>
                    </a:ext>
                  </a:extLst>
                </a:gridCol>
                <a:gridCol w="5866635">
                  <a:extLst>
                    <a:ext uri="{9D8B030D-6E8A-4147-A177-3AD203B41FA5}">
                      <a16:colId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r>
                        <a:rPr lang="en-US" dirty="0"/>
                        <a:t>Neo4j</a:t>
                      </a:r>
                    </a:p>
                  </a:txBody>
                  <a:tcPr marL="91428" marR="91428"/>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8218368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337480920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(able to be changed in size or scale), open-source, high-perform, document-oriented database.</a:t>
            </a:r>
          </a:p>
        </p:txBody>
      </p:sp>
      <p:pic>
        <p:nvPicPr>
          <p:cNvPr id="1026" name="Picture 2" descr="Image result for why nosq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cstate="print"/>
          <a:srcRect/>
          <a:stretch>
            <a:fillRect/>
          </a:stretch>
        </p:blipFill>
        <p:spPr bwMode="auto">
          <a:xfrm>
            <a:off x="71437" y="85619"/>
            <a:ext cx="3452001" cy="2465715"/>
          </a:xfrm>
          <a:prstGeom prst="rect">
            <a:avLst/>
          </a:prstGeom>
          <a:noFill/>
        </p:spPr>
      </p:pic>
    </p:spTree>
    <p:extLst>
      <p:ext uri="{BB962C8B-B14F-4D97-AF65-F5344CB8AC3E}">
        <p14:creationId xmlns:p14="http://schemas.microsoft.com/office/powerpoint/2010/main" val="249995476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spTree>
    <p:extLst>
      <p:ext uri="{BB962C8B-B14F-4D97-AF65-F5344CB8AC3E}">
        <p14:creationId xmlns:p14="http://schemas.microsoft.com/office/powerpoint/2010/main" val="25467195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sp>
        <p:nvSpPr>
          <p:cNvPr id="2" name="Rectangle 1"/>
          <p:cNvSpPr/>
          <p:nvPr/>
        </p:nvSpPr>
        <p:spPr>
          <a:xfrm>
            <a:off x="1676182"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182" y="757468"/>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182"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157"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pic>
        <p:nvPicPr>
          <p:cNvPr id="1026" name="Picture 2" descr="Structured Data vs. Unstructured Data: what are they and why care?">
            <a:extLst>
              <a:ext uri="{FF2B5EF4-FFF2-40B4-BE49-F238E27FC236}">
                <a16:creationId xmlns:a16="http://schemas.microsoft.com/office/drawing/2014/main" id="{7B8C41C9-D7B8-44A8-A55D-8861B420B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2958" y="523221"/>
            <a:ext cx="8327455" cy="62901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structured-Data-Examples">
            <a:extLst>
              <a:ext uri="{FF2B5EF4-FFF2-40B4-BE49-F238E27FC236}">
                <a16:creationId xmlns:a16="http://schemas.microsoft.com/office/drawing/2014/main" id="{0EE86636-12F0-4FC5-8D95-7C75F8732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0" y="-27384"/>
            <a:ext cx="3850918" cy="337050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Rectangle 2">
            <a:extLst>
              <a:ext uri="{FF2B5EF4-FFF2-40B4-BE49-F238E27FC236}">
                <a16:creationId xmlns:a16="http://schemas.microsoft.com/office/drawing/2014/main" id="{2DF48882-37B3-4FCF-92F0-CBC94341231E}"/>
              </a:ext>
            </a:extLst>
          </p:cNvPr>
          <p:cNvSpPr/>
          <p:nvPr/>
        </p:nvSpPr>
        <p:spPr>
          <a:xfrm>
            <a:off x="189889" y="3505638"/>
            <a:ext cx="2963760" cy="3416320"/>
          </a:xfrm>
          <a:prstGeom prst="rect">
            <a:avLst/>
          </a:prstGeom>
        </p:spPr>
        <p:txBody>
          <a:bodyPr wrap="none">
            <a:spAutoFit/>
          </a:bodyPr>
          <a:lstStyle/>
          <a:p>
            <a:r>
              <a:rPr lang="en-IN" dirty="0">
                <a:solidFill>
                  <a:srgbClr val="00B050"/>
                </a:solidFill>
              </a:rPr>
              <a:t>{</a:t>
            </a:r>
          </a:p>
          <a:p>
            <a:r>
              <a:rPr lang="en-IN" dirty="0">
                <a:solidFill>
                  <a:srgbClr val="00B050"/>
                </a:solidFill>
              </a:rPr>
              <a:t>    "_id" : 1001,</a:t>
            </a:r>
          </a:p>
          <a:p>
            <a:r>
              <a:rPr lang="en-IN" dirty="0">
                <a:solidFill>
                  <a:srgbClr val="00B050"/>
                </a:solidFill>
              </a:rPr>
              <a:t>    "Name" : "Saleel Bagde",</a:t>
            </a:r>
          </a:p>
          <a:p>
            <a:r>
              <a:rPr lang="en-IN" dirty="0">
                <a:solidFill>
                  <a:srgbClr val="00B050"/>
                </a:solidFill>
              </a:rPr>
              <a:t>    "canVote" :  true</a:t>
            </a:r>
          </a:p>
          <a:p>
            <a:r>
              <a:rPr lang="en-IN" dirty="0">
                <a:solidFill>
                  <a:srgbClr val="00B050"/>
                </a:solidFill>
              </a:rPr>
              <a:t>},</a:t>
            </a:r>
          </a:p>
          <a:p>
            <a:r>
              <a:rPr lang="en-IN" dirty="0">
                <a:solidFill>
                  <a:srgbClr val="00B050"/>
                </a:solidFill>
              </a:rPr>
              <a:t>{</a:t>
            </a:r>
          </a:p>
          <a:p>
            <a:r>
              <a:rPr lang="en-IN" dirty="0">
                <a:solidFill>
                  <a:srgbClr val="00B050"/>
                </a:solidFill>
              </a:rPr>
              <a:t>    "_id" : 1002,</a:t>
            </a:r>
          </a:p>
          <a:p>
            <a:r>
              <a:rPr lang="en-IN" dirty="0">
                <a:solidFill>
                  <a:srgbClr val="00B050"/>
                </a:solidFill>
              </a:rPr>
              <a:t>    "Name" : "Sharmin Bagde",</a:t>
            </a:r>
          </a:p>
          <a:p>
            <a:r>
              <a:rPr lang="en-IN" dirty="0">
                <a:solidFill>
                  <a:srgbClr val="00B050"/>
                </a:solidFill>
              </a:rPr>
              <a:t>    "canVote" : true,</a:t>
            </a:r>
          </a:p>
          <a:p>
            <a:r>
              <a:rPr lang="en-IN" dirty="0">
                <a:solidFill>
                  <a:srgbClr val="00B050"/>
                </a:solidFill>
              </a:rPr>
              <a:t>    "canDrive" : false </a:t>
            </a:r>
          </a:p>
          <a:p>
            <a:r>
              <a:rPr lang="en-IN" dirty="0">
                <a:solidFill>
                  <a:srgbClr val="00B050"/>
                </a:solidFill>
              </a:rPr>
              <a:t>}</a:t>
            </a:r>
          </a:p>
          <a:p>
            <a:endParaRPr lang="en-IN" dirty="0">
              <a:solidFill>
                <a:srgbClr val="00B050"/>
              </a:solidFill>
            </a:endParaRPr>
          </a:p>
        </p:txBody>
      </p:sp>
    </p:spTree>
    <p:extLst>
      <p:ext uri="{BB962C8B-B14F-4D97-AF65-F5344CB8AC3E}">
        <p14:creationId xmlns:p14="http://schemas.microsoft.com/office/powerpoint/2010/main" val="192106129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40120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XML 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t> </a:t>
            </a:r>
            <a:endParaRPr lang="en-US" sz="2000" dirty="0"/>
          </a:p>
        </p:txBody>
      </p:sp>
    </p:spTree>
    <p:extLst>
      <p:ext uri="{BB962C8B-B14F-4D97-AF65-F5344CB8AC3E}">
        <p14:creationId xmlns:p14="http://schemas.microsoft.com/office/powerpoint/2010/main" val="254671956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44824"/>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25074"/>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pic>
        <p:nvPicPr>
          <p:cNvPr id="1026" name="Picture 2">
            <a:extLst>
              <a:ext uri="{FF2B5EF4-FFF2-40B4-BE49-F238E27FC236}">
                <a16:creationId xmlns:a16="http://schemas.microsoft.com/office/drawing/2014/main" id="{D63F845C-2521-4B15-BD82-93557A5AD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790" y="3102182"/>
            <a:ext cx="7128792" cy="367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24690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970" y="2514600"/>
            <a:ext cx="6402658" cy="358140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2474136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299456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val="210115214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628800"/>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672970" y="2477587"/>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015086" y="5054586"/>
            <a:ext cx="6870606" cy="830997"/>
          </a:xfrm>
          <a:prstGeom prst="rect">
            <a:avLst/>
          </a:prstGeom>
        </p:spPr>
        <p:txBody>
          <a:bodyPr wrap="square">
            <a:spAutoFit/>
          </a:bodyPr>
          <a:lstStyle/>
          <a:p>
            <a:r>
              <a:rPr lang="en-US" sz="2400" dirty="0">
                <a:solidFill>
                  <a:schemeClr val="accent4">
                    <a:lumMod val="75000"/>
                  </a:schemeClr>
                </a:solidFill>
              </a:rPr>
              <a:t>The primary key </a:t>
            </a:r>
            <a:r>
              <a:rPr lang="en-US" sz="2400" b="1" i="1" dirty="0">
                <a:solidFill>
                  <a:srgbClr val="C00000"/>
                </a:solidFill>
              </a:rPr>
              <a:t>_id </a:t>
            </a:r>
            <a:r>
              <a:rPr lang="en-US" sz="2400" dirty="0">
                <a:solidFill>
                  <a:schemeClr val="accent4">
                    <a:lumMod val="75000"/>
                  </a:schemeClr>
                </a:solidFill>
              </a:rPr>
              <a:t>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1070" y="2477587"/>
            <a:ext cx="6870606" cy="2576999"/>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2502163434"/>
              </p:ext>
            </p:extLst>
          </p:nvPr>
        </p:nvGraphicFramePr>
        <p:xfrm>
          <a:off x="607146" y="4828437"/>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747999"/>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3306931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val="155855449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330245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182" y="5096472"/>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val="290868598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val="201017395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42805682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val="4058368286"/>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val="77474054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val="67082556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val="353020918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val="170283377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val="139359455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val="33226846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primary key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660046" y="1456165"/>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126" y="3717032"/>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constraint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8542" y="3717033"/>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constraint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4966"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139577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val="180526351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val="356489200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val="413384033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val="141830068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val="151689127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val="103822981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val="108703199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val="55891455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val="7076941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CONSTRAINT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320236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val="333140990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val="212100770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val="115678291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687052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val="259855075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val="406474720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spTree>
    <p:extLst>
      <p:ext uri="{BB962C8B-B14F-4D97-AF65-F5344CB8AC3E}">
        <p14:creationId xmlns:p14="http://schemas.microsoft.com/office/powerpoint/2010/main" val="258154109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val="207512169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val="26912043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val="192811520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val="278542626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val="223313948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val="220795714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val="22477742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val="244571524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val="294679307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val="181057307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298342561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7444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30887"/>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08849" y="330875"/>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constraint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val="158967273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val="270258136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val="181895327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spTree>
    <p:extLst>
      <p:ext uri="{BB962C8B-B14F-4D97-AF65-F5344CB8AC3E}">
        <p14:creationId xmlns:p14="http://schemas.microsoft.com/office/powerpoint/2010/main" val="392715671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val="232655959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1219136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val="85010959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val="301455938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val="32105297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val="22330042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156981"/>
            <a:ext cx="11737305" cy="193899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can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can have multiple unique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4527781"/>
            <a:ext cx="9937104" cy="1046440"/>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Unique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val="387050497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37768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val="300482168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val="91304135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val="392685307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val="353319565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val="2544217043"/>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3300269635"/>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306233228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630710"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unique key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constraint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06065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5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1148970890"/>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val="224772180"/>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366570738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val="209559969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val="3751367145"/>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6172136"/>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182"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val="3620657471"/>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val="2641911446"/>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val="68386696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val="408252649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val="82054156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val="60050104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47259679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65972843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666753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CONSTRAINT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297152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val="317006122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val="116961392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val="363033860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val="214178693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val="265053189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val="104855208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val="359802899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1813570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val="188644307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val="2590002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constraint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spTree>
    <p:extLst>
      <p:ext uri="{BB962C8B-B14F-4D97-AF65-F5344CB8AC3E}">
        <p14:creationId xmlns:p14="http://schemas.microsoft.com/office/powerpoint/2010/main" val="21237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val="141668191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val="23898695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val="4086723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val="172229289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val="143440165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val="4365961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480" y="76203"/>
            <a:ext cx="8868752"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480" y="5105401"/>
            <a:ext cx="8868752"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731" y="3949314"/>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val="55811377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84213923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val="7507055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592804347"/>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val="99524175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286525716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249985527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402245072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137950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676182" y="740927"/>
            <a:ext cx="8838049" cy="3754874"/>
          </a:xfrm>
          <a:prstGeom prst="rect">
            <a:avLst/>
          </a:prstGeom>
          <a:solidFill>
            <a:schemeClr val="bg1"/>
          </a:solidFill>
        </p:spPr>
        <p:txBody>
          <a:bodyPr wrap="square">
            <a:spAutoFit/>
          </a:bodyPr>
          <a:lstStyle/>
          <a:p>
            <a:r>
              <a:rPr lang="en-IN" sz="20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1666050" y="5429264"/>
            <a:ext cx="8643998" cy="646331"/>
          </a:xfrm>
          <a:prstGeom prst="rect">
            <a:avLst/>
          </a:prstGeom>
        </p:spPr>
        <p:txBody>
          <a:bodyPr wrap="square">
            <a:spAutoFit/>
          </a:bodyPr>
          <a:lstStyle/>
          <a:p>
            <a:r>
              <a:rPr lang="en-US" dirty="0">
                <a:solidFill>
                  <a:srgbClr val="002060"/>
                </a:solidFill>
              </a:rPr>
              <a:t>Note: Parent and child tables must use the same storage engine, and they cannot be defined as temporary tables.</a:t>
            </a:r>
          </a:p>
        </p:txBody>
      </p:sp>
    </p:spTree>
    <p:extLst>
      <p:ext uri="{BB962C8B-B14F-4D97-AF65-F5344CB8AC3E}">
        <p14:creationId xmlns:p14="http://schemas.microsoft.com/office/powerpoint/2010/main" val="221651253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99992" y="4572001"/>
            <a:ext cx="8990430" cy="2209801"/>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val="194067496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95544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spTree>
    <p:extLst>
      <p:ext uri="{BB962C8B-B14F-4D97-AF65-F5344CB8AC3E}">
        <p14:creationId xmlns:p14="http://schemas.microsoft.com/office/powerpoint/2010/main" val="408201484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val="69631159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271178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341748817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282580676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73225215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2062519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2795405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3259051249"/>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4714962"/>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63246979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59780299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29024891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516704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val="365464070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spTree>
    <p:extLst>
      <p:ext uri="{BB962C8B-B14F-4D97-AF65-F5344CB8AC3E}">
        <p14:creationId xmlns:p14="http://schemas.microsoft.com/office/powerpoint/2010/main" val="386062971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357166"/>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1928802"/>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643314"/>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643050"/>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500702"/>
            <a:ext cx="7572428" cy="1057276"/>
          </a:xfrm>
          <a:prstGeom prst="rect">
            <a:avLst/>
          </a:prstGeom>
          <a:noFill/>
        </p:spPr>
      </p:pic>
    </p:spTree>
    <p:extLst>
      <p:ext uri="{BB962C8B-B14F-4D97-AF65-F5344CB8AC3E}">
        <p14:creationId xmlns:p14="http://schemas.microsoft.com/office/powerpoint/2010/main" val="38606297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599992" y="2055676"/>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372" y="4675070"/>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7" name="Rectangle 6"/>
          <p:cNvSpPr/>
          <p:nvPr/>
        </p:nvSpPr>
        <p:spPr>
          <a:xfrm>
            <a:off x="1666050" y="3714752"/>
            <a:ext cx="8858312" cy="646331"/>
          </a:xfrm>
          <a:prstGeom prst="rect">
            <a:avLst/>
          </a:prstGeom>
        </p:spPr>
        <p:txBody>
          <a:bodyPr wrap="square">
            <a:spAutoFit/>
          </a:bodyPr>
          <a:lstStyle/>
          <a:p>
            <a:r>
              <a:rPr lang="en-US" dirty="0">
                <a:solidFill>
                  <a:srgbClr val="002060"/>
                </a:solidFill>
              </a:rPr>
              <a:t>If the CONSTRAINT symbol clause is not defined, or a symbol is not included then.</a:t>
            </a:r>
          </a:p>
          <a:p>
            <a:r>
              <a:rPr lang="en-US" dirty="0">
                <a:solidFill>
                  <a:srgbClr val="002060"/>
                </a:solidFill>
              </a:rPr>
              <a:t>For InnoDB tables, a constraint name is generated automatically.</a:t>
            </a:r>
          </a:p>
        </p:txBody>
      </p:sp>
    </p:spTree>
    <p:extLst>
      <p:ext uri="{BB962C8B-B14F-4D97-AF65-F5344CB8AC3E}">
        <p14:creationId xmlns:p14="http://schemas.microsoft.com/office/powerpoint/2010/main" val="159129970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357166"/>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spTree>
    <p:extLst>
      <p:ext uri="{BB962C8B-B14F-4D97-AF65-F5344CB8AC3E}">
        <p14:creationId xmlns:p14="http://schemas.microsoft.com/office/powerpoint/2010/main" val="114813032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3564521802"/>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spTree>
    <p:extLst>
      <p:ext uri="{BB962C8B-B14F-4D97-AF65-F5344CB8AC3E}">
        <p14:creationId xmlns:p14="http://schemas.microsoft.com/office/powerpoint/2010/main" val="39432440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372" y="1828803"/>
            <a:ext cx="8533289"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562" y="3143071"/>
            <a:ext cx="8703480" cy="923330"/>
          </a:xfrm>
          <a:prstGeom prst="rect">
            <a:avLst/>
          </a:prstGeom>
          <a:solidFill>
            <a:schemeClr val="bg1"/>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1397" y="1516561"/>
            <a:ext cx="4114264"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709370" y="4581128"/>
            <a:ext cx="9858444" cy="369332"/>
          </a:xfrm>
          <a:prstGeom prst="rect">
            <a:avLst/>
          </a:prstGeom>
          <a:solidFill>
            <a:schemeClr val="bg1"/>
          </a:solidFill>
        </p:spPr>
        <p:txBody>
          <a:bodyPr wrap="square">
            <a:spAutoFit/>
          </a:bodyPr>
          <a:lstStyle/>
          <a:p>
            <a:r>
              <a:rPr lang="en-IN" sz="1600" dirty="0">
                <a:solidFill>
                  <a:srgbClr val="0077AA"/>
                </a:solidFill>
                <a:latin typeface="Arial" panose="020B0604020202020204" pitchFamily="34" charset="0"/>
              </a:rPr>
              <a:t>ALTER</a:t>
            </a:r>
            <a:r>
              <a:rPr lang="en-IN" sz="1600" b="1"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TABLE</a:t>
            </a:r>
            <a:r>
              <a:rPr lang="en-IN" sz="1600" b="1"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b="1"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DROP</a:t>
            </a:r>
            <a:r>
              <a:rPr lang="en-IN" sz="1600" b="1" dirty="0">
                <a:latin typeface="Arial" panose="020B0604020202020204" pitchFamily="34" charset="0"/>
                <a:cs typeface="Arial" panose="020B0604020202020204" pitchFamily="34" charset="0"/>
              </a:rPr>
              <a:t> FOREIGN KEY </a:t>
            </a:r>
            <a:r>
              <a:rPr lang="en-IN" sz="1600" b="1" dirty="0">
                <a:solidFill>
                  <a:srgbClr val="C00000"/>
                </a:solidFill>
                <a:latin typeface="Arial" panose="020B0604020202020204" pitchFamily="34" charset="0"/>
                <a:cs typeface="Arial" panose="020B0604020202020204" pitchFamily="34" charset="0"/>
              </a:rPr>
              <a:t>E_IBFK_1</a:t>
            </a:r>
            <a:r>
              <a:rPr lang="en-IN" sz="1600" b="1" dirty="0">
                <a:latin typeface="Arial" panose="020B0604020202020204" pitchFamily="34" charset="0"/>
                <a:cs typeface="Arial" panose="020B0604020202020204" pitchFamily="34" charset="0"/>
              </a:rPr>
              <a:t>;  </a:t>
            </a:r>
            <a:r>
              <a:rPr lang="en-IN" b="1" dirty="0">
                <a:solidFill>
                  <a:srgbClr val="00B050"/>
                </a:solidFill>
                <a:latin typeface="Arial" panose="020B0604020202020204" pitchFamily="34" charset="0"/>
                <a:cs typeface="Arial" panose="020B0604020202020204" pitchFamily="34" charset="0"/>
              </a:rPr>
              <a:t>// e_ibfk_1 is the default constraint name</a:t>
            </a:r>
          </a:p>
        </p:txBody>
      </p:sp>
      <p:sp>
        <p:nvSpPr>
          <p:cNvPr id="7" name="Rectangle 6"/>
          <p:cNvSpPr/>
          <p:nvPr/>
        </p:nvSpPr>
        <p:spPr>
          <a:xfrm>
            <a:off x="1599992" y="2971803"/>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599991" y="685802"/>
            <a:ext cx="891424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646" y="5257803"/>
            <a:ext cx="891424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673718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380430" y="3356992"/>
            <a:ext cx="7572428" cy="707886"/>
          </a:xfrm>
          <a:prstGeom prst="rect">
            <a:avLst/>
          </a:prstGeom>
        </p:spPr>
        <p:txBody>
          <a:bodyPr wrap="square">
            <a:spAutoFit/>
          </a:bodyPr>
          <a:lstStyle/>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13278986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406574" y="1142984"/>
            <a:ext cx="11449272" cy="3508653"/>
          </a:xfrm>
          <a:prstGeom prst="rect">
            <a:avLst/>
          </a:prstGeom>
        </p:spPr>
        <p:txBody>
          <a:bodyPr wrap="square">
            <a:spAutoFit/>
          </a:bodyPr>
          <a:lstStyle/>
          <a:p>
            <a:r>
              <a:rPr lang="en-US" sz="2400" dirty="0">
                <a:solidFill>
                  <a:srgbClr val="006C86"/>
                </a:solidFill>
              </a:rPr>
              <a:t>CHECK condition expressions must follow some rules.</a:t>
            </a:r>
          </a:p>
          <a:p>
            <a:endParaRPr lang="en-US" dirty="0">
              <a:solidFill>
                <a:srgbClr val="006C86"/>
              </a:solidFill>
            </a:endParaRPr>
          </a:p>
          <a:p>
            <a:pPr marL="342900" indent="-342900">
              <a:buFont typeface="+mj-lt"/>
              <a:buAutoNum type="arabicPeriod"/>
            </a:pPr>
            <a:r>
              <a:rPr lang="en-US" sz="2000" dirty="0">
                <a:solidFill>
                  <a:srgbClr val="006C86"/>
                </a:solidFill>
              </a:rPr>
              <a:t>Literals, deterministic built-in functions, and operators are permitted.</a:t>
            </a:r>
          </a:p>
          <a:p>
            <a:pPr marL="342900" indent="-342900">
              <a:buFont typeface="+mj-lt"/>
              <a:buAutoNum type="arabicPeriod"/>
            </a:pPr>
            <a:r>
              <a:rPr lang="en-US" sz="2000" dirty="0">
                <a:solidFill>
                  <a:srgbClr val="006C86"/>
                </a:solidFill>
              </a:rPr>
              <a:t>Non-generated and generated columns are permitted, except columns with the  AUTO_INCREMENT attribute.</a:t>
            </a:r>
          </a:p>
          <a:p>
            <a:pPr marL="342900" indent="-342900">
              <a:buFont typeface="+mj-lt"/>
              <a:buAutoNum type="arabicPeriod"/>
            </a:pPr>
            <a:r>
              <a:rPr lang="en-US" sz="2000" dirty="0">
                <a:solidFill>
                  <a:srgbClr val="006C86"/>
                </a:solidFill>
              </a:rPr>
              <a:t>Sub-queries are not permitted.</a:t>
            </a:r>
          </a:p>
          <a:p>
            <a:pPr marL="342900" indent="-342900">
              <a:buFont typeface="+mj-lt"/>
              <a:buAutoNum type="arabicPeriod"/>
            </a:pPr>
            <a:r>
              <a:rPr lang="en-US" sz="2000" dirty="0">
                <a:solidFill>
                  <a:srgbClr val="006C86"/>
                </a:solidFill>
              </a:rPr>
              <a:t>Environmental variables (such as CURRENT_USER, CURRENT_DATE, …) are not permitted.</a:t>
            </a:r>
          </a:p>
          <a:p>
            <a:pPr marL="342900" indent="-342900">
              <a:buFont typeface="+mj-lt"/>
              <a:buAutoNum type="arabicPeriod"/>
            </a:pPr>
            <a:r>
              <a:rPr lang="en-US" sz="2000"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sz="2000" dirty="0">
                <a:solidFill>
                  <a:srgbClr val="006C86"/>
                </a:solidFill>
              </a:rPr>
              <a:t>Variables (system variables, user-defined variables, and stored program local variables) are not permitted.</a:t>
            </a:r>
          </a:p>
          <a:p>
            <a:pPr marL="342900" indent="-342900">
              <a:buFont typeface="+mj-lt"/>
              <a:buAutoNum type="arabicPeriod"/>
            </a:pPr>
            <a:r>
              <a:rPr lang="en-US" sz="2000" dirty="0">
                <a:solidFill>
                  <a:srgbClr val="006C86"/>
                </a:solidFill>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6574" y="4869160"/>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6" name="Rectangle 5"/>
          <p:cNvSpPr/>
          <p:nvPr/>
        </p:nvSpPr>
        <p:spPr>
          <a:xfrm>
            <a:off x="1456530" y="1033878"/>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456530" y="1624414"/>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constraint chk_age 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1594612" y="3124612"/>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1666050" y="3933056"/>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2" name="Rectangle 1">
            <a:extLst>
              <a:ext uri="{FF2B5EF4-FFF2-40B4-BE49-F238E27FC236}">
                <a16:creationId xmlns:a16="http://schemas.microsoft.com/office/drawing/2014/main" id="{BAD31E65-35BF-405F-AE34-CEBB68365669}"/>
              </a:ext>
            </a:extLst>
          </p:cNvPr>
          <p:cNvSpPr/>
          <p:nvPr/>
        </p:nvSpPr>
        <p:spPr>
          <a:xfrm>
            <a:off x="1695604" y="5373216"/>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99406" y="1138217"/>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523206" y="1790814"/>
            <a:ext cx="9144000" cy="3416320"/>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Tree>
    <p:extLst>
      <p:ext uri="{BB962C8B-B14F-4D97-AF65-F5344CB8AC3E}">
        <p14:creationId xmlns:p14="http://schemas.microsoft.com/office/powerpoint/2010/main" val="19635457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spTree>
    <p:extLst>
      <p:ext uri="{BB962C8B-B14F-4D97-AF65-F5344CB8AC3E}">
        <p14:creationId xmlns:p14="http://schemas.microsoft.com/office/powerpoint/2010/main" val="38383882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nvGraphicFramePr>
        <p:xfrm>
          <a:off x="304761" y="106680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58640892"/>
              </p:ext>
            </p:extLst>
          </p:nvPr>
        </p:nvGraphicFramePr>
        <p:xfrm>
          <a:off x="6100313" y="1099158"/>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136273052"/>
              </p:ext>
            </p:extLst>
          </p:nvPr>
        </p:nvGraphicFramePr>
        <p:xfrm>
          <a:off x="248679" y="3505201"/>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703934258"/>
              </p:ext>
            </p:extLst>
          </p:nvPr>
        </p:nvGraphicFramePr>
        <p:xfrm>
          <a:off x="6068581" y="3527663"/>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566411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566828628"/>
              </p:ext>
            </p:extLst>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1372331464"/>
              </p:ext>
            </p:extLst>
          </p:nvPr>
        </p:nvGraphicFramePr>
        <p:xfrm>
          <a:off x="238784" y="259080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4138396761"/>
              </p:ext>
            </p:extLst>
          </p:nvPr>
        </p:nvGraphicFramePr>
        <p:xfrm>
          <a:off x="230868" y="4395978"/>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497317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449690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spTree>
    <p:extLst>
      <p:ext uri="{BB962C8B-B14F-4D97-AF65-F5344CB8AC3E}">
        <p14:creationId xmlns:p14="http://schemas.microsoft.com/office/powerpoint/2010/main" val="4629038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4059760249"/>
              </p:ext>
            </p:extLst>
          </p:nvPr>
        </p:nvGraphicFramePr>
        <p:xfrm>
          <a:off x="228571" y="927854"/>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97349103"/>
              </p:ext>
            </p:extLst>
          </p:nvPr>
        </p:nvGraphicFramePr>
        <p:xfrm>
          <a:off x="5942827" y="927854"/>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438534036"/>
              </p:ext>
            </p:extLst>
          </p:nvPr>
        </p:nvGraphicFramePr>
        <p:xfrm>
          <a:off x="228570" y="2985254"/>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3029892363"/>
              </p:ext>
            </p:extLst>
          </p:nvPr>
        </p:nvGraphicFramePr>
        <p:xfrm>
          <a:off x="228570" y="4770120"/>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081848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841434829"/>
              </p:ext>
            </p:extLst>
          </p:nvPr>
        </p:nvGraphicFramePr>
        <p:xfrm>
          <a:off x="228570" y="1131332"/>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383230086"/>
              </p:ext>
            </p:extLst>
          </p:nvPr>
        </p:nvGraphicFramePr>
        <p:xfrm>
          <a:off x="228571" y="406908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6900793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968003482"/>
              </p:ext>
            </p:extLst>
          </p:nvPr>
        </p:nvGraphicFramePr>
        <p:xfrm>
          <a:off x="228570" y="1325880"/>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5924322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851411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101587" y="838200"/>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76182" y="878682"/>
            <a:ext cx="8838049" cy="378565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a:t>
            </a:r>
            <a:r>
              <a:rPr lang="en-IN" sz="1600" b="1" dirty="0">
                <a:latin typeface="Arial" panose="020B0604020202020204" pitchFamily="34" charset="0"/>
                <a:cs typeface="Arial" panose="020B0604020202020204" pitchFamily="34" charset="0"/>
              </a:rPr>
              <a:t>PRIMARY</a:t>
            </a: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UNIQUE</a:t>
            </a: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599992" y="4800602"/>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067" y="115672"/>
            <a:ext cx="3428554"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117064" y="4892967"/>
            <a:ext cx="6035213" cy="1200329"/>
          </a:xfrm>
          <a:prstGeom prst="rect">
            <a:avLst/>
          </a:prstGeom>
        </p:spPr>
        <p:txBody>
          <a:bodyPr wrap="square">
            <a:spAutoFit/>
          </a:bodyPr>
          <a:lstStyle/>
          <a:p>
            <a:pPr algn="just"/>
            <a:r>
              <a:rPr lang="en-IN" b="1"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12691357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08"/>
            <a:ext cx="8838049"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434" y="3154620"/>
            <a:ext cx="8838049"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182" y="4876800"/>
            <a:ext cx="5022016"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598582141"/>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2"/>
            <a:ext cx="8838049" cy="1200329"/>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182" y="2429473"/>
            <a:ext cx="8838049"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33552809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838622" y="188640"/>
            <a:ext cx="894191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6C86"/>
                </a:solidFill>
              </a:rPr>
              <a:t>Stored functions and user-defined functions are not permitted.</a:t>
            </a:r>
          </a:p>
          <a:p>
            <a:pPr marL="285750" indent="-285750">
              <a:buFont typeface="Arial" panose="020B0604020202020204" pitchFamily="34" charset="0"/>
              <a:buChar char="•"/>
            </a:pPr>
            <a:r>
              <a:rPr lang="en-IN" dirty="0">
                <a:solidFill>
                  <a:srgbClr val="006C86"/>
                </a:solidFill>
              </a:rPr>
              <a:t>Stored procedure and function parameters are not permitted.</a:t>
            </a:r>
          </a:p>
          <a:p>
            <a:pPr marL="285750" indent="-285750">
              <a:buFont typeface="Arial" panose="020B0604020202020204" pitchFamily="34" charset="0"/>
              <a:buChar char="•"/>
            </a:pPr>
            <a:r>
              <a:rPr lang="en-IN"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dirty="0">
                <a:solidFill>
                  <a:srgbClr val="006C86"/>
                </a:solidFill>
              </a:rPr>
              <a:t>Subqueries are not permitted.</a:t>
            </a:r>
          </a:p>
          <a:p>
            <a:pPr marL="285750" indent="-285750">
              <a:buFont typeface="Arial" panose="020B0604020202020204" pitchFamily="34" charset="0"/>
              <a:buChar char="•"/>
            </a:pPr>
            <a:r>
              <a:rPr lang="en-IN" dirty="0">
                <a:solidFill>
                  <a:srgbClr val="006C86"/>
                </a:solidFill>
              </a:rPr>
              <a:t>The AUTO_INCREMENT attribute cannot be used in a generated column definition.</a:t>
            </a:r>
          </a:p>
        </p:txBody>
      </p:sp>
      <p:sp>
        <p:nvSpPr>
          <p:cNvPr id="6" name="Rectangle 5">
            <a:extLst>
              <a:ext uri="{FF2B5EF4-FFF2-40B4-BE49-F238E27FC236}">
                <a16:creationId xmlns:a16="http://schemas.microsoft.com/office/drawing/2014/main" id="{0D7684D8-4FEF-487F-9D68-7D726F169AD3}"/>
              </a:ext>
            </a:extLst>
          </p:cNvPr>
          <p:cNvSpPr/>
          <p:nvPr/>
        </p:nvSpPr>
        <p:spPr>
          <a:xfrm>
            <a:off x="1359000" y="3212976"/>
            <a:ext cx="9488734" cy="369332"/>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7" name="Rectangle 6">
            <a:extLst>
              <a:ext uri="{FF2B5EF4-FFF2-40B4-BE49-F238E27FC236}">
                <a16:creationId xmlns:a16="http://schemas.microsoft.com/office/drawing/2014/main" id="{79560E6C-F891-48A7-932E-505EAA3E2AFC}"/>
              </a:ext>
            </a:extLst>
          </p:cNvPr>
          <p:cNvSpPr/>
          <p:nvPr/>
        </p:nvSpPr>
        <p:spPr>
          <a:xfrm>
            <a:off x="1359000" y="3846044"/>
            <a:ext cx="9344718"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3854" y="2667001"/>
            <a:ext cx="8880377"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183" y="4876803"/>
            <a:ext cx="883804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a:t>
            </a:r>
            <a:r>
              <a:rPr lang="en-IN" dirty="0" err="1">
                <a:solidFill>
                  <a:srgbClr val="000000"/>
                </a:solidFill>
                <a:latin typeface="Liberation Mono"/>
              </a:rPr>
              <a:t>sideb</a:t>
            </a:r>
            <a:r>
              <a:rPr lang="en-IN" dirty="0">
                <a:solidFill>
                  <a:srgbClr val="999999"/>
                </a:solidFill>
                <a:latin typeface="Liberation Mono"/>
              </a:rPr>
              <a:t>)));</a:t>
            </a:r>
            <a:endParaRPr lang="en-IN" dirty="0"/>
          </a:p>
        </p:txBody>
      </p:sp>
      <p:sp>
        <p:nvSpPr>
          <p:cNvPr id="11" name="Rectangle 10"/>
          <p:cNvSpPr/>
          <p:nvPr/>
        </p:nvSpPr>
        <p:spPr>
          <a:xfrm>
            <a:off x="1686059" y="4386660"/>
            <a:ext cx="8818295"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val="34846870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752372" y="2887291"/>
            <a:ext cx="8761859" cy="646331"/>
          </a:xfrm>
          <a:prstGeom prst="rect">
            <a:avLst/>
          </a:prstGeom>
          <a:solidFill>
            <a:schemeClr val="bg1"/>
          </a:solidFill>
        </p:spPr>
        <p:txBody>
          <a:bodyPr wrap="square">
            <a:spAutoFit/>
          </a:bodyPr>
          <a:lstStyle/>
          <a:p>
            <a:r>
              <a:rPr lang="en-IN" b="1" i="1" dirty="0">
                <a:solidFill>
                  <a:srgbClr val="C00000"/>
                </a:solidFill>
              </a:rPr>
              <a:t>Note:</a:t>
            </a:r>
            <a:r>
              <a:rPr lang="en-IN" b="1" i="1" dirty="0"/>
              <a:t> Triggers cannot use NEW.col_name or use OLD.col_name to refer to generated columns.</a:t>
            </a:r>
          </a:p>
        </p:txBody>
      </p:sp>
      <p:sp>
        <p:nvSpPr>
          <p:cNvPr id="5" name="Rectangle 4"/>
          <p:cNvSpPr/>
          <p:nvPr/>
        </p:nvSpPr>
        <p:spPr>
          <a:xfrm>
            <a:off x="1690037" y="3885411"/>
            <a:ext cx="8827164"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a:extLst>
              <a:ext uri="{FF2B5EF4-FFF2-40B4-BE49-F238E27FC236}">
                <a16:creationId xmlns:a16="http://schemas.microsoft.com/office/drawing/2014/main" id="{67B91F9B-F932-48ED-BC43-CF64651DF5F4}"/>
              </a:ext>
            </a:extLst>
          </p:cNvPr>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8495399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11"/>
            <a:ext cx="8838049"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434" y="3581401"/>
            <a:ext cx="8838049"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133" y="2020925"/>
            <a:ext cx="6715776" cy="707886"/>
          </a:xfrm>
          <a:prstGeom prst="rect">
            <a:avLst/>
          </a:prstGeom>
          <a:solidFill>
            <a:schemeClr val="bg1"/>
          </a:solidFill>
        </p:spPr>
        <p:txBody>
          <a:bodyPr wrap="square">
            <a:spAutoFit/>
          </a:bodyPr>
          <a:lstStyle/>
          <a:p>
            <a:r>
              <a:rPr lang="en-IN" sz="2000" i="1" dirty="0"/>
              <a:t>If you specify ZEROFILL for a numeric column, MySQL automatically adds the UNSIGNED attribute to the column.</a:t>
            </a:r>
          </a:p>
        </p:txBody>
      </p:sp>
      <p:sp>
        <p:nvSpPr>
          <p:cNvPr id="6" name="Rectangle 5"/>
          <p:cNvSpPr/>
          <p:nvPr/>
        </p:nvSpPr>
        <p:spPr>
          <a:xfrm>
            <a:off x="22976" y="71414"/>
            <a:ext cx="7072362" cy="830997"/>
          </a:xfrm>
          <a:prstGeom prst="rect">
            <a:avLst/>
          </a:prstGeom>
        </p:spPr>
        <p:txBody>
          <a:bodyPr wrap="square">
            <a:spAutoFit/>
          </a:bodyPr>
          <a:lstStyle/>
          <a:p>
            <a:r>
              <a:rPr lang="en-US" sz="2400" b="1" dirty="0"/>
              <a:t>Unsigned</a:t>
            </a:r>
            <a:r>
              <a:rPr lang="en-US" sz="2400" dirty="0"/>
              <a:t> type can be used to permit only nonnegative numbers</a:t>
            </a:r>
          </a:p>
        </p:txBody>
      </p:sp>
    </p:spTree>
    <p:extLst>
      <p:ext uri="{BB962C8B-B14F-4D97-AF65-F5344CB8AC3E}">
        <p14:creationId xmlns:p14="http://schemas.microsoft.com/office/powerpoint/2010/main" val="37650640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133052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6858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182" y="1772486"/>
            <a:ext cx="8838049"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6843052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729345"/>
            <a:ext cx="899043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340" y="3907973"/>
            <a:ext cx="9023083"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259" y="4517570"/>
            <a:ext cx="7787901"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2454269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599992" y="3124201"/>
            <a:ext cx="899043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11740093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182" y="1600201"/>
            <a:ext cx="8838049"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15801738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182" y="3124201"/>
            <a:ext cx="8838049"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182" y="152400"/>
            <a:ext cx="8838049"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
        <p:nvSpPr>
          <p:cNvPr id="5" name="Rectangle 4">
            <a:extLst>
              <a:ext uri="{FF2B5EF4-FFF2-40B4-BE49-F238E27FC236}">
                <a16:creationId xmlns:a16="http://schemas.microsoft.com/office/drawing/2014/main" id="{536E4FBF-C6C5-4A49-985C-9E710BF03905}"/>
              </a:ext>
            </a:extLst>
          </p:cNvPr>
          <p:cNvSpPr/>
          <p:nvPr/>
        </p:nvSpPr>
        <p:spPr>
          <a:xfrm>
            <a:off x="1306674" y="1437621"/>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Tree>
    <p:extLst>
      <p:ext uri="{BB962C8B-B14F-4D97-AF65-F5344CB8AC3E}">
        <p14:creationId xmlns:p14="http://schemas.microsoft.com/office/powerpoint/2010/main" val="549798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90550" y="116632"/>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96034184"/>
              </p:ext>
            </p:extLst>
          </p:nvPr>
        </p:nvGraphicFramePr>
        <p:xfrm>
          <a:off x="406574" y="548680"/>
          <a:ext cx="11377264" cy="5904657"/>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rPr>
                        <a:t>File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rPr>
                        <a:t>Database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182" y="1600200"/>
            <a:ext cx="8838049"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182" y="2221469"/>
            <a:ext cx="8838049"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i="1" dirty="0">
                <a:solidFill>
                  <a:srgbClr val="00B050"/>
                </a:solidFill>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3045896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182" y="3505200"/>
            <a:ext cx="8838049"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182" y="4267200"/>
            <a:ext cx="8838049"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239072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val="2685416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p14="http://schemas.microsoft.com/office/powerpoint/2010/main" val="40077202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7731630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1108524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094678" y="3220050"/>
            <a:ext cx="8286808" cy="1323439"/>
          </a:xfrm>
          <a:prstGeom prst="rect">
            <a:avLst/>
          </a:prstGeom>
        </p:spPr>
        <p:txBody>
          <a:bodyPr wrap="square">
            <a:spAutoFit/>
          </a:bodyPr>
          <a:lstStyle/>
          <a:p>
            <a:pPr algn="just"/>
            <a:r>
              <a:rPr lang="en-US" sz="2000" dirty="0">
                <a:solidFill>
                  <a:schemeClr val="accent1">
                    <a:lumMod val="50000"/>
                  </a:schemeClr>
                </a:solidFill>
              </a:rPr>
              <a:t>View can be described as virtual table which derived its data from one or more than one table columns. It is stored in the database. View can be created using tables of same database or different database. It is used to implement the security mechanism in the SQL.</a:t>
            </a:r>
          </a:p>
        </p:txBody>
      </p:sp>
    </p:spTree>
    <p:extLst>
      <p:ext uri="{BB962C8B-B14F-4D97-AF65-F5344CB8AC3E}">
        <p14:creationId xmlns:p14="http://schemas.microsoft.com/office/powerpoint/2010/main" val="34638792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41480"/>
            <a:ext cx="899043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599994" y="5388117"/>
            <a:ext cx="7195881"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9858538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23174" y="714356"/>
            <a:ext cx="8990430" cy="461665"/>
          </a:xfrm>
          <a:prstGeom prst="rect">
            <a:avLst/>
          </a:prstGeom>
        </p:spPr>
        <p:txBody>
          <a:bodyPr wrap="square">
            <a:spAutoFit/>
          </a:bodyPr>
          <a:lstStyle/>
          <a:p>
            <a:r>
              <a:rPr lang="en-IN" sz="2400" dirty="0">
                <a:solidFill>
                  <a:srgbClr val="C00000"/>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1599992" y="1335883"/>
            <a:ext cx="8990430" cy="4401205"/>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There is a subquery in the SELECT clause.</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SQL statement defining the view joins tables.</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One of the tables in the FROM clause is a non-updatable view.</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9779345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3"/>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599992" y="3787679"/>
            <a:ext cx="899043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599992" y="2996626"/>
            <a:ext cx="8990430" cy="707886"/>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4752" y="5031939"/>
            <a:ext cx="4075796"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30718830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4883</TotalTime>
  <Words>42777</Words>
  <Application>Microsoft Office PowerPoint</Application>
  <PresentationFormat>Custom</PresentationFormat>
  <Paragraphs>5082</Paragraphs>
  <Slides>573</Slides>
  <Notes>9</Notes>
  <HiddenSlides>72</HiddenSlides>
  <MMClips>0</MMClips>
  <ScaleCrop>false</ScaleCrop>
  <HeadingPairs>
    <vt:vector size="6" baseType="variant">
      <vt:variant>
        <vt:lpstr>Fonts Used</vt:lpstr>
      </vt:variant>
      <vt:variant>
        <vt:i4>30</vt:i4>
      </vt:variant>
      <vt:variant>
        <vt:lpstr>Theme</vt:lpstr>
      </vt:variant>
      <vt:variant>
        <vt:i4>1</vt:i4>
      </vt:variant>
      <vt:variant>
        <vt:lpstr>Slide Titles</vt:lpstr>
      </vt:variant>
      <vt:variant>
        <vt:i4>573</vt:i4>
      </vt:variant>
    </vt:vector>
  </HeadingPairs>
  <TitlesOfParts>
    <vt:vector size="604"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Emoji</vt:lpstr>
      <vt:lpstr>Segoe UI Light</vt:lpstr>
      <vt:lpstr>Segoe UI Semilight</vt:lpstr>
      <vt:lpstr>Source Code Pro</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896</cp:revision>
  <dcterms:created xsi:type="dcterms:W3CDTF">2019-04-24T09:11:59Z</dcterms:created>
  <dcterms:modified xsi:type="dcterms:W3CDTF">2020-05-02T09:33:39Z</dcterms:modified>
</cp:coreProperties>
</file>